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09" r:id="rId3"/>
    <p:sldId id="330" r:id="rId4"/>
    <p:sldId id="305" r:id="rId5"/>
    <p:sldId id="329" r:id="rId6"/>
    <p:sldId id="325" r:id="rId7"/>
    <p:sldId id="315" r:id="rId8"/>
    <p:sldId id="342" r:id="rId9"/>
    <p:sldId id="337" r:id="rId10"/>
    <p:sldId id="320" r:id="rId11"/>
    <p:sldId id="339" r:id="rId12"/>
    <p:sldId id="340" r:id="rId13"/>
    <p:sldId id="341" r:id="rId14"/>
    <p:sldId id="328" r:id="rId15"/>
    <p:sldId id="31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ige Raetz" initials="PR" lastIdx="1" clrIdx="0"/>
  <p:cmAuthor id="1" name="Sara" initials="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8D"/>
    <a:srgbClr val="2A6EBB"/>
    <a:srgbClr val="92BA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72647C-13B2-4F62-983B-CD67FF47E8C7}" type="datetimeFigureOut">
              <a:rPr lang="en-US" smtClean="0"/>
              <a:pPr/>
              <a:t>11/15/2012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6F10F2D-C622-48B5-A28F-F714FDAD1DCA}" type="slidenum">
              <a:rPr lang="en-US" smtClean="0"/>
              <a:pPr/>
              <a:t>‹#›</a:t>
            </a:fld>
            <a:endParaRPr lang="en-US" dirty="0"/>
          </a:p>
        </p:txBody>
      </p:sp>
    </p:spTree>
    <p:extLst>
      <p:ext uri="{BB962C8B-B14F-4D97-AF65-F5344CB8AC3E}">
        <p14:creationId xmlns="" xmlns:p14="http://schemas.microsoft.com/office/powerpoint/2010/main" val="362637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81B945-9209-41C2-9EFE-7C78661DD0FC}" type="datetimeFigureOut">
              <a:rPr lang="en-US" smtClean="0"/>
              <a:pPr/>
              <a:t>11/15/2012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1C3658-2586-4F7E-9642-560D8F02E09F}" type="slidenum">
              <a:rPr lang="en-US" smtClean="0"/>
              <a:pPr/>
              <a:t>‹#›</a:t>
            </a:fld>
            <a:endParaRPr lang="en-US" dirty="0"/>
          </a:p>
        </p:txBody>
      </p:sp>
    </p:spTree>
    <p:extLst>
      <p:ext uri="{BB962C8B-B14F-4D97-AF65-F5344CB8AC3E}">
        <p14:creationId xmlns="" xmlns:p14="http://schemas.microsoft.com/office/powerpoint/2010/main" val="166046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3658-2586-4F7E-9642-560D8F02E09F}" type="slidenum">
              <a:rPr lang="en-US" smtClean="0"/>
              <a:pPr/>
              <a:t>4</a:t>
            </a:fld>
            <a:endParaRPr lang="en-US" dirty="0"/>
          </a:p>
        </p:txBody>
      </p:sp>
    </p:spTree>
    <p:extLst>
      <p:ext uri="{BB962C8B-B14F-4D97-AF65-F5344CB8AC3E}">
        <p14:creationId xmlns="" xmlns:p14="http://schemas.microsoft.com/office/powerpoint/2010/main" val="237739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3658-2586-4F7E-9642-560D8F02E09F}" type="slidenum">
              <a:rPr lang="en-US" smtClean="0"/>
              <a:pPr/>
              <a:t>5</a:t>
            </a:fld>
            <a:endParaRPr lang="en-US" dirty="0"/>
          </a:p>
        </p:txBody>
      </p:sp>
    </p:spTree>
    <p:extLst>
      <p:ext uri="{BB962C8B-B14F-4D97-AF65-F5344CB8AC3E}">
        <p14:creationId xmlns="" xmlns:p14="http://schemas.microsoft.com/office/powerpoint/2010/main" val="184399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3658-2586-4F7E-9642-560D8F02E09F}" type="slidenum">
              <a:rPr lang="en-US" smtClean="0"/>
              <a:pPr/>
              <a:t>9</a:t>
            </a:fld>
            <a:endParaRPr lang="en-US" dirty="0"/>
          </a:p>
        </p:txBody>
      </p:sp>
    </p:spTree>
    <p:extLst>
      <p:ext uri="{BB962C8B-B14F-4D97-AF65-F5344CB8AC3E}">
        <p14:creationId xmlns="" xmlns:p14="http://schemas.microsoft.com/office/powerpoint/2010/main" val="184135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1C3658-2586-4F7E-9642-560D8F02E09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1" name="Picture 80" descr="iStock_000006689823XSmall.jpg"/>
          <p:cNvPicPr>
            <a:picLocks noChangeAspect="1"/>
          </p:cNvPicPr>
          <p:nvPr/>
        </p:nvPicPr>
        <p:blipFill>
          <a:blip r:embed="rId2" cstate="print"/>
          <a:srcRect l="3051" t="11458" b="35000"/>
          <a:stretch>
            <a:fillRect/>
          </a:stretch>
        </p:blipFill>
        <p:spPr>
          <a:xfrm>
            <a:off x="5834063" y="3254601"/>
            <a:ext cx="1559718" cy="611981"/>
          </a:xfrm>
          <a:prstGeom prst="roundRect">
            <a:avLst>
              <a:gd name="adj" fmla="val 9663"/>
            </a:avLst>
          </a:prstGeom>
        </p:spPr>
      </p:pic>
      <p:pic>
        <p:nvPicPr>
          <p:cNvPr id="80" name="Picture 79" descr="girl-reading-teacher.jpg"/>
          <p:cNvPicPr>
            <a:picLocks noChangeAspect="1"/>
          </p:cNvPicPr>
          <p:nvPr/>
        </p:nvPicPr>
        <p:blipFill>
          <a:blip r:embed="rId3" cstate="print"/>
          <a:srcRect b="2210"/>
          <a:stretch>
            <a:fillRect/>
          </a:stretch>
        </p:blipFill>
        <p:spPr>
          <a:xfrm>
            <a:off x="3069045" y="3254600"/>
            <a:ext cx="1121955" cy="612550"/>
          </a:xfrm>
          <a:prstGeom prst="roundRect">
            <a:avLst>
              <a:gd name="adj" fmla="val 10058"/>
            </a:avLst>
          </a:prstGeom>
        </p:spPr>
      </p:pic>
      <p:sp>
        <p:nvSpPr>
          <p:cNvPr id="14" name="Rounded Rectangle 13"/>
          <p:cNvSpPr/>
          <p:nvPr/>
        </p:nvSpPr>
        <p:spPr>
          <a:xfrm flipH="1">
            <a:off x="1747878" y="3257001"/>
            <a:ext cx="315690" cy="609601"/>
          </a:xfrm>
          <a:prstGeom prst="roundRect">
            <a:avLst>
              <a:gd name="adj" fmla="val 19623"/>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6200000" flipH="1">
            <a:off x="1082520" y="3257004"/>
            <a:ext cx="609598" cy="6096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371600"/>
            <a:ext cx="7772400" cy="685800"/>
          </a:xfrm>
        </p:spPr>
        <p:txBody>
          <a:bodyPr/>
          <a:lstStyle>
            <a:lvl1pPr algn="ctr">
              <a:defRPr>
                <a:solidFill>
                  <a:srgbClr val="00338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087880"/>
            <a:ext cx="6400800" cy="838200"/>
          </a:xfrm>
        </p:spPr>
        <p:txBody>
          <a:bodyPr>
            <a:normAutofit/>
          </a:bodyPr>
          <a:lstStyle>
            <a:lvl1pPr marL="0" indent="0" algn="ctr">
              <a:buNone/>
              <a:defRPr sz="1800" b="1">
                <a:solidFill>
                  <a:srgbClr val="2A6EBB"/>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56086" y="3254601"/>
            <a:ext cx="457200" cy="612000"/>
          </a:xfrm>
          <a:prstGeom prst="roundRect">
            <a:avLst>
              <a:gd name="adj" fmla="val 12859"/>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119327" y="3254601"/>
            <a:ext cx="3810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0" y="3104601"/>
            <a:ext cx="457200" cy="79901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86000" y="3522620"/>
            <a:ext cx="4572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flipH="1">
            <a:off x="568040" y="3254601"/>
            <a:ext cx="4572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flipH="1">
            <a:off x="792563" y="3217969"/>
            <a:ext cx="685500" cy="685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flipH="1">
            <a:off x="853257" y="3126562"/>
            <a:ext cx="533400" cy="411113"/>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flipH="1">
            <a:off x="56601" y="3254601"/>
            <a:ext cx="457200" cy="6120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39183" y="3180802"/>
            <a:ext cx="269242" cy="685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771709" y="3254601"/>
            <a:ext cx="315690" cy="612000"/>
          </a:xfrm>
          <a:prstGeom prst="roundRect">
            <a:avLst>
              <a:gd name="adj" fmla="val 19623"/>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258747" y="3254601"/>
            <a:ext cx="457200" cy="6120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821988" y="3254601"/>
            <a:ext cx="3810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001000" y="3141619"/>
            <a:ext cx="533399" cy="762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932818" y="3141619"/>
            <a:ext cx="211182" cy="762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8001000" y="3522619"/>
            <a:ext cx="5334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flipH="1">
            <a:off x="7450539" y="3254601"/>
            <a:ext cx="315690" cy="612000"/>
          </a:xfrm>
          <a:prstGeom prst="roundRect">
            <a:avLst>
              <a:gd name="adj" fmla="val 19623"/>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flipV="1">
            <a:off x="4243218" y="3254601"/>
            <a:ext cx="270000" cy="612000"/>
          </a:xfrm>
          <a:prstGeom prst="roundRect">
            <a:avLst>
              <a:gd name="adj" fmla="val 20568"/>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flipH="1">
            <a:off x="5321420" y="3254601"/>
            <a:ext cx="457200" cy="6120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H="1">
            <a:off x="4876799" y="3254601"/>
            <a:ext cx="388861"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flipH="1">
            <a:off x="4953150" y="3294169"/>
            <a:ext cx="685500" cy="533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6200000" flipH="1">
            <a:off x="5105250" y="3446569"/>
            <a:ext cx="381000" cy="5331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3906000"/>
            <a:ext cx="9144000" cy="295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4" name="Picture 43" descr="iStock_000012242714Small.jpg"/>
          <p:cNvPicPr>
            <a:picLocks noChangeAspect="1"/>
          </p:cNvPicPr>
          <p:nvPr/>
        </p:nvPicPr>
        <p:blipFill>
          <a:blip r:embed="rId4" cstate="print"/>
          <a:srcRect t="7883"/>
          <a:stretch>
            <a:fillRect/>
          </a:stretch>
        </p:blipFill>
        <p:spPr>
          <a:xfrm>
            <a:off x="1075509" y="3254601"/>
            <a:ext cx="994498" cy="612000"/>
          </a:xfrm>
          <a:prstGeom prst="roundRect">
            <a:avLst>
              <a:gd name="adj" fmla="val 9077"/>
            </a:avLst>
          </a:prstGeom>
        </p:spPr>
      </p:pic>
      <p:sp>
        <p:nvSpPr>
          <p:cNvPr id="45" name="Rectangle 44"/>
          <p:cNvSpPr/>
          <p:nvPr/>
        </p:nvSpPr>
        <p:spPr>
          <a:xfrm>
            <a:off x="0" y="3906000"/>
            <a:ext cx="990600" cy="2952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228600" y="3906000"/>
            <a:ext cx="914400" cy="2952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3810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53145" y="3906000"/>
            <a:ext cx="76200" cy="2952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1066800" y="3906000"/>
            <a:ext cx="990600" cy="2952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1905000" y="3906000"/>
            <a:ext cx="914400" cy="2952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22098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15240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1706874" y="3906000"/>
            <a:ext cx="76200" cy="2952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flipH="1">
            <a:off x="3048000" y="3906000"/>
            <a:ext cx="6096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11430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2971800" y="3906000"/>
            <a:ext cx="1524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35052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3463836" y="3906000"/>
            <a:ext cx="76200" cy="2952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114800" y="3906000"/>
            <a:ext cx="990600" cy="2952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4343400" y="3906000"/>
            <a:ext cx="914400" cy="2952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41148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958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712928" y="3906000"/>
            <a:ext cx="76200" cy="2952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5181600" y="3906000"/>
            <a:ext cx="990600" cy="2952000"/>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6019800" y="3906000"/>
            <a:ext cx="914400" cy="2952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63246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56388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5821674" y="3906000"/>
            <a:ext cx="76200" cy="2952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flipH="1">
            <a:off x="7162800" y="3906000"/>
            <a:ext cx="6096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52578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7086600" y="3906000"/>
            <a:ext cx="1524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76200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7578636" y="3906000"/>
            <a:ext cx="76200" cy="2952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8458200" y="3906000"/>
            <a:ext cx="685800" cy="2952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87630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8077200" y="3906000"/>
            <a:ext cx="304800" cy="2952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8260074" y="3906000"/>
            <a:ext cx="76200" cy="2952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ounded Rectangle 81"/>
          <p:cNvSpPr/>
          <p:nvPr/>
        </p:nvSpPr>
        <p:spPr>
          <a:xfrm rot="10800000" flipV="1">
            <a:off x="4569009" y="3254601"/>
            <a:ext cx="252000" cy="6120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00600"/>
          </a:xfrm>
        </p:spPr>
        <p:txBody>
          <a:bodyPr/>
          <a:lstStyle>
            <a:lvl1pPr>
              <a:defRPr sz="1800" b="1">
                <a:solidFill>
                  <a:srgbClr val="2A6EBB"/>
                </a:solidFill>
              </a:defRPr>
            </a:lvl1pPr>
            <a:lvl2pPr>
              <a:defRPr sz="1800">
                <a:solidFill>
                  <a:srgbClr val="2A6EBB"/>
                </a:solidFill>
              </a:defRPr>
            </a:lvl2pPr>
            <a:lvl3pPr>
              <a:defRPr sz="1400" b="1">
                <a:solidFill>
                  <a:srgbClr val="2A6EBB"/>
                </a:solidFill>
              </a:defRPr>
            </a:lvl3pPr>
            <a:lvl4pPr>
              <a:defRPr sz="1400">
                <a:solidFill>
                  <a:srgbClr val="2A6EBB"/>
                </a:solidFill>
              </a:defRPr>
            </a:lvl4pPr>
            <a:lvl5pPr>
              <a:defRPr sz="1400">
                <a:solidFill>
                  <a:srgbClr val="2A6EBB"/>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413655"/>
            <a:ext cx="8229600" cy="457200"/>
          </a:xfrm>
        </p:spPr>
        <p:txBody>
          <a:bodyPr/>
          <a:lstStyle>
            <a:lvl1pPr>
              <a:defRPr>
                <a:solidFill>
                  <a:srgbClr val="003C71"/>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2286000" y="6058982"/>
            <a:ext cx="457200" cy="79901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14000"/>
            <a:ext cx="8229600" cy="457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48006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1800" b="1" i="0" u="none" strike="noStrike" kern="1200" cap="none" spc="0" normalizeH="0" baseline="0" noProof="0" smtClean="0">
                <a:ln>
                  <a:noFill/>
                </a:ln>
                <a:solidFill>
                  <a:srgbClr val="2A6EBB"/>
                </a:solidFill>
                <a:effectLst/>
                <a:uLnTx/>
                <a:uFillTx/>
                <a:latin typeface="Arial" pitchFamily="34" charset="0"/>
                <a:ea typeface="+mn-ea"/>
                <a:cs typeface="Arial" pitchFamily="34" charset="0"/>
              </a:rPr>
              <a:t>Click to edit Master text styles</a:t>
            </a:r>
          </a:p>
          <a:p>
            <a:pPr marL="233363" marR="0" lvl="1" indent="-233363"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1800" b="1" i="0" u="none" strike="noStrike" kern="1200" cap="none" spc="0" normalizeH="0" baseline="0" noProof="0" smtClean="0">
                <a:ln>
                  <a:noFill/>
                </a:ln>
                <a:solidFill>
                  <a:srgbClr val="2A6EBB"/>
                </a:solidFill>
                <a:effectLst/>
                <a:uLnTx/>
                <a:uFillTx/>
                <a:latin typeface="Arial" pitchFamily="34" charset="0"/>
                <a:ea typeface="+mn-ea"/>
                <a:cs typeface="Arial" pitchFamily="34" charset="0"/>
              </a:rPr>
              <a:t>Second level</a:t>
            </a:r>
          </a:p>
          <a:p>
            <a:pPr marL="233363" marR="0" lvl="2" indent="-233363"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1800" b="1" i="0" u="none" strike="noStrike" kern="1200" cap="none" spc="0" normalizeH="0" baseline="0" noProof="0" smtClean="0">
                <a:ln>
                  <a:noFill/>
                </a:ln>
                <a:solidFill>
                  <a:srgbClr val="2A6EBB"/>
                </a:solidFill>
                <a:effectLst/>
                <a:uLnTx/>
                <a:uFillTx/>
                <a:latin typeface="Arial" pitchFamily="34" charset="0"/>
                <a:ea typeface="+mn-ea"/>
                <a:cs typeface="Arial" pitchFamily="34" charset="0"/>
              </a:rPr>
              <a:t>Third level</a:t>
            </a:r>
          </a:p>
          <a:p>
            <a:pPr marL="233363" marR="0" lvl="3" indent="-233363"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1800" b="1" i="0" u="none" strike="noStrike" kern="1200" cap="none" spc="0" normalizeH="0" baseline="0" noProof="0" smtClean="0">
                <a:ln>
                  <a:noFill/>
                </a:ln>
                <a:solidFill>
                  <a:srgbClr val="2A6EBB"/>
                </a:solidFill>
                <a:effectLst/>
                <a:uLnTx/>
                <a:uFillTx/>
                <a:latin typeface="Arial" pitchFamily="34" charset="0"/>
                <a:ea typeface="+mn-ea"/>
                <a:cs typeface="Arial" pitchFamily="34" charset="0"/>
              </a:rPr>
              <a:t>Fourth level</a:t>
            </a:r>
          </a:p>
          <a:p>
            <a:pPr marL="233363" marR="0" lvl="4" indent="-233363"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1800" b="1" i="0" u="none" strike="noStrike" kern="1200" cap="none" spc="0" normalizeH="0" baseline="0" noProof="0" smtClean="0">
                <a:ln>
                  <a:noFill/>
                </a:ln>
                <a:solidFill>
                  <a:srgbClr val="2A6EBB"/>
                </a:solidFill>
                <a:effectLst/>
                <a:uLnTx/>
                <a:uFillTx/>
                <a:latin typeface="Arial" pitchFamily="34" charset="0"/>
                <a:ea typeface="+mn-ea"/>
                <a:cs typeface="Arial" pitchFamily="34" charset="0"/>
              </a:rPr>
              <a:t>Fifth level</a:t>
            </a:r>
            <a:endParaRPr kumimoji="0" lang="en-US" sz="1400" b="0" i="0" u="none" strike="noStrike" kern="1200" cap="none" spc="0" normalizeH="0" baseline="0" noProof="0" dirty="0">
              <a:ln>
                <a:noFill/>
              </a:ln>
              <a:solidFill>
                <a:srgbClr val="2A6EBB"/>
              </a:solidFill>
              <a:effectLst/>
              <a:uLnTx/>
              <a:uFillTx/>
              <a:latin typeface="Arial" pitchFamily="34" charset="0"/>
              <a:ea typeface="+mn-ea"/>
              <a:cs typeface="Arial" pitchFamily="34" charset="0"/>
            </a:endParaRPr>
          </a:p>
        </p:txBody>
      </p:sp>
      <p:sp>
        <p:nvSpPr>
          <p:cNvPr id="39" name="Rounded Rectangle 38"/>
          <p:cNvSpPr/>
          <p:nvPr/>
        </p:nvSpPr>
        <p:spPr>
          <a:xfrm rot="16200000" flipH="1">
            <a:off x="853257" y="6080943"/>
            <a:ext cx="533400" cy="411113"/>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6200000" flipH="1">
            <a:off x="6486887" y="6114660"/>
            <a:ext cx="800885" cy="685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6200000" flipH="1">
            <a:off x="6620330" y="5980617"/>
            <a:ext cx="5334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H="1">
            <a:off x="5782491" y="6019800"/>
            <a:ext cx="269242" cy="838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logo_tbh_web.wmf"/>
          <p:cNvPicPr>
            <a:picLocks noChangeAspect="1"/>
          </p:cNvPicPr>
          <p:nvPr/>
        </p:nvPicPr>
        <p:blipFill>
          <a:blip r:embed="rId4" cstate="print"/>
          <a:stretch>
            <a:fillRect/>
          </a:stretch>
        </p:blipFill>
        <p:spPr>
          <a:xfrm>
            <a:off x="6553200" y="304800"/>
            <a:ext cx="2147887" cy="458787"/>
          </a:xfrm>
          <a:prstGeom prst="rect">
            <a:avLst/>
          </a:prstGeom>
        </p:spPr>
      </p:pic>
      <p:pic>
        <p:nvPicPr>
          <p:cNvPr id="92" name="Picture 91" descr="iStock_000006689823XSmall.jpg"/>
          <p:cNvPicPr>
            <a:picLocks noChangeAspect="1"/>
          </p:cNvPicPr>
          <p:nvPr/>
        </p:nvPicPr>
        <p:blipFill>
          <a:blip r:embed="rId5" cstate="print"/>
          <a:srcRect l="3051" t="11458" b="35000"/>
          <a:stretch>
            <a:fillRect/>
          </a:stretch>
        </p:blipFill>
        <p:spPr>
          <a:xfrm>
            <a:off x="5834063" y="6208983"/>
            <a:ext cx="1559718" cy="611981"/>
          </a:xfrm>
          <a:prstGeom prst="roundRect">
            <a:avLst>
              <a:gd name="adj" fmla="val 9663"/>
            </a:avLst>
          </a:prstGeom>
        </p:spPr>
      </p:pic>
      <p:pic>
        <p:nvPicPr>
          <p:cNvPr id="93" name="Picture 92" descr="girl-reading-teacher.jpg"/>
          <p:cNvPicPr>
            <a:picLocks noChangeAspect="1"/>
          </p:cNvPicPr>
          <p:nvPr/>
        </p:nvPicPr>
        <p:blipFill>
          <a:blip r:embed="rId6" cstate="print"/>
          <a:srcRect b="2210"/>
          <a:stretch>
            <a:fillRect/>
          </a:stretch>
        </p:blipFill>
        <p:spPr>
          <a:xfrm>
            <a:off x="3069045" y="6208982"/>
            <a:ext cx="1121955" cy="612550"/>
          </a:xfrm>
          <a:prstGeom prst="roundRect">
            <a:avLst>
              <a:gd name="adj" fmla="val 10058"/>
            </a:avLst>
          </a:prstGeom>
        </p:spPr>
      </p:pic>
      <p:sp>
        <p:nvSpPr>
          <p:cNvPr id="94" name="Rounded Rectangle 93"/>
          <p:cNvSpPr/>
          <p:nvPr/>
        </p:nvSpPr>
        <p:spPr>
          <a:xfrm flipH="1">
            <a:off x="1747878" y="6211383"/>
            <a:ext cx="315690" cy="609601"/>
          </a:xfrm>
          <a:prstGeom prst="roundRect">
            <a:avLst>
              <a:gd name="adj" fmla="val 19623"/>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6200000" flipH="1">
            <a:off x="1082520" y="6211386"/>
            <a:ext cx="609598" cy="6096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2556086" y="6208983"/>
            <a:ext cx="457200" cy="612000"/>
          </a:xfrm>
          <a:prstGeom prst="roundRect">
            <a:avLst>
              <a:gd name="adj" fmla="val 12859"/>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119327" y="6208983"/>
            <a:ext cx="3810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286000" y="6058983"/>
            <a:ext cx="457200" cy="79901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2286000" y="6477002"/>
            <a:ext cx="4572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flipH="1">
            <a:off x="568040" y="6208983"/>
            <a:ext cx="4572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16200000" flipH="1">
            <a:off x="792563" y="6172351"/>
            <a:ext cx="685500" cy="685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6200000" flipH="1">
            <a:off x="853257" y="6080944"/>
            <a:ext cx="533400" cy="411113"/>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flipH="1">
            <a:off x="56601" y="6208983"/>
            <a:ext cx="457200" cy="6120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H="1">
            <a:off x="39183" y="6135184"/>
            <a:ext cx="269242" cy="685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8771709" y="6208983"/>
            <a:ext cx="315690" cy="612000"/>
          </a:xfrm>
          <a:prstGeom prst="roundRect">
            <a:avLst>
              <a:gd name="adj" fmla="val 19623"/>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8258747" y="6208983"/>
            <a:ext cx="457200" cy="612000"/>
          </a:xfrm>
          <a:prstGeom prst="roundRect">
            <a:avLst>
              <a:gd name="adj" fmla="val 12859"/>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7821988" y="6208983"/>
            <a:ext cx="381000"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001000" y="6096001"/>
            <a:ext cx="533399" cy="762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32818" y="6096001"/>
            <a:ext cx="211182" cy="762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8001000" y="6477001"/>
            <a:ext cx="533400" cy="3810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flipH="1">
            <a:off x="7450539" y="6208983"/>
            <a:ext cx="315690" cy="612000"/>
          </a:xfrm>
          <a:prstGeom prst="roundRect">
            <a:avLst>
              <a:gd name="adj" fmla="val 19623"/>
            </a:avLst>
          </a:prstGeom>
          <a:solidFill>
            <a:srgbClr val="2A6E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0800000" flipV="1">
            <a:off x="4243218" y="6208983"/>
            <a:ext cx="270000" cy="612000"/>
          </a:xfrm>
          <a:prstGeom prst="roundRect">
            <a:avLst>
              <a:gd name="adj" fmla="val 20568"/>
            </a:avLst>
          </a:prstGeom>
          <a:solidFill>
            <a:srgbClr val="2A6EB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H="1">
            <a:off x="5321420" y="6208983"/>
            <a:ext cx="457200" cy="612000"/>
          </a:xfrm>
          <a:prstGeom prst="roundRect">
            <a:avLst>
              <a:gd name="adj" fmla="val 12859"/>
            </a:avLst>
          </a:prstGeom>
          <a:solidFill>
            <a:srgbClr val="2A6E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H="1">
            <a:off x="4876799" y="6208983"/>
            <a:ext cx="388861" cy="612000"/>
          </a:xfrm>
          <a:prstGeom prst="roundRect">
            <a:avLst>
              <a:gd name="adj" fmla="val 15525"/>
            </a:avLst>
          </a:prstGeom>
          <a:solidFill>
            <a:srgbClr val="2A6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16200000" flipH="1">
            <a:off x="4953150" y="6248551"/>
            <a:ext cx="685500" cy="533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6200000" flipH="1">
            <a:off x="5105250" y="6400951"/>
            <a:ext cx="381000" cy="533100"/>
          </a:xfrm>
          <a:prstGeom prst="roundRect">
            <a:avLst>
              <a:gd name="adj" fmla="val 12859"/>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descr="iStock_000012242714Small.jpg"/>
          <p:cNvPicPr>
            <a:picLocks noChangeAspect="1"/>
          </p:cNvPicPr>
          <p:nvPr/>
        </p:nvPicPr>
        <p:blipFill>
          <a:blip r:embed="rId7" cstate="print"/>
          <a:srcRect t="7883"/>
          <a:stretch>
            <a:fillRect/>
          </a:stretch>
        </p:blipFill>
        <p:spPr>
          <a:xfrm>
            <a:off x="1075509" y="6208983"/>
            <a:ext cx="994498" cy="612000"/>
          </a:xfrm>
          <a:prstGeom prst="roundRect">
            <a:avLst>
              <a:gd name="adj" fmla="val 9077"/>
            </a:avLst>
          </a:prstGeom>
        </p:spPr>
      </p:pic>
      <p:sp>
        <p:nvSpPr>
          <p:cNvPr id="118" name="Rounded Rectangle 117"/>
          <p:cNvSpPr/>
          <p:nvPr/>
        </p:nvSpPr>
        <p:spPr>
          <a:xfrm rot="10800000" flipV="1">
            <a:off x="4569009" y="6208983"/>
            <a:ext cx="252000" cy="612000"/>
          </a:xfrm>
          <a:prstGeom prst="roundRect">
            <a:avLst>
              <a:gd name="adj" fmla="val 22308"/>
            </a:avLst>
          </a:prstGeom>
          <a:solidFill>
            <a:srgbClr val="2A6EB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2400" b="0" kern="1200" cap="none" baseline="0">
          <a:solidFill>
            <a:srgbClr val="003C71"/>
          </a:solidFill>
          <a:latin typeface="Arial" pitchFamily="34" charset="0"/>
          <a:ea typeface="Tahoma" pitchFamily="34" charset="0"/>
          <a:cs typeface="Arial" pitchFamily="34" charset="0"/>
        </a:defRPr>
      </a:lvl1pPr>
    </p:titleStyle>
    <p:bodyStyle>
      <a:lvl1pPr marL="233363" marR="0" indent="-233363" algn="l" defTabSz="914400" rtl="0" eaLnBrk="1" fontAlgn="auto" latinLnBrk="0" hangingPunct="1">
        <a:lnSpc>
          <a:spcPct val="100000"/>
        </a:lnSpc>
        <a:spcBef>
          <a:spcPct val="20000"/>
        </a:spcBef>
        <a:spcAft>
          <a:spcPts val="1200"/>
        </a:spcAft>
        <a:buClrTx/>
        <a:buSzTx/>
        <a:buFont typeface="Arial" pitchFamily="34" charset="0"/>
        <a:buNone/>
        <a:tabLst/>
        <a:defRPr sz="3200" kern="1200">
          <a:solidFill>
            <a:srgbClr val="777777"/>
          </a:solidFill>
          <a:latin typeface="+mn-lt"/>
          <a:ea typeface="+mn-ea"/>
          <a:cs typeface="+mn-cs"/>
        </a:defRPr>
      </a:lvl1pPr>
      <a:lvl2pPr marL="517525" marR="0" indent="-233363" algn="l" defTabSz="914400" rtl="0" eaLnBrk="1" fontAlgn="auto" latinLnBrk="0" hangingPunct="1">
        <a:lnSpc>
          <a:spcPct val="100000"/>
        </a:lnSpc>
        <a:spcBef>
          <a:spcPct val="20000"/>
        </a:spcBef>
        <a:spcAft>
          <a:spcPts val="600"/>
        </a:spcAft>
        <a:buClrTx/>
        <a:buSzTx/>
        <a:buFont typeface="Arial" pitchFamily="34" charset="0"/>
        <a:buChar char="•"/>
        <a:tabLst/>
        <a:defRPr sz="2800" kern="1200">
          <a:solidFill>
            <a:srgbClr val="777777"/>
          </a:solidFill>
          <a:latin typeface="+mn-lt"/>
          <a:ea typeface="+mn-ea"/>
          <a:cs typeface="+mn-cs"/>
        </a:defRPr>
      </a:lvl2pPr>
      <a:lvl3pPr marL="914400" marR="0" indent="-173038" algn="l" defTabSz="914400" rtl="0" eaLnBrk="1" fontAlgn="auto" latinLnBrk="0" hangingPunct="1">
        <a:lnSpc>
          <a:spcPct val="100000"/>
        </a:lnSpc>
        <a:spcBef>
          <a:spcPct val="20000"/>
        </a:spcBef>
        <a:spcAft>
          <a:spcPts val="0"/>
        </a:spcAft>
        <a:buClrTx/>
        <a:buSzTx/>
        <a:buFontTx/>
        <a:buNone/>
        <a:tabLst/>
        <a:defRPr sz="2400" kern="1200">
          <a:solidFill>
            <a:srgbClr val="777777"/>
          </a:solidFill>
          <a:latin typeface="+mn-lt"/>
          <a:ea typeface="+mn-ea"/>
          <a:cs typeface="+mn-cs"/>
        </a:defRPr>
      </a:lvl3pPr>
      <a:lvl4pPr marL="1198563" marR="0" indent="-2238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4pPr>
      <a:lvl5pPr marL="1544638" marR="0" indent="-173038"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rgbClr val="7777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bh.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b="1" dirty="0" smtClean="0">
                <a:solidFill>
                  <a:srgbClr val="00338D"/>
                </a:solidFill>
              </a:rPr>
              <a:t>Trumpet Behavioral Health</a:t>
            </a:r>
            <a:endParaRPr lang="en-US" b="1" dirty="0">
              <a:solidFill>
                <a:srgbClr val="00338D"/>
              </a:solidFill>
            </a:endParaRPr>
          </a:p>
        </p:txBody>
      </p:sp>
      <p:sp>
        <p:nvSpPr>
          <p:cNvPr id="7" name="TextBox 6"/>
          <p:cNvSpPr txBox="1"/>
          <p:nvPr/>
        </p:nvSpPr>
        <p:spPr>
          <a:xfrm>
            <a:off x="1828800" y="1676400"/>
            <a:ext cx="5867400" cy="369332"/>
          </a:xfrm>
          <a:prstGeom prst="rect">
            <a:avLst/>
          </a:prstGeom>
          <a:noFill/>
        </p:spPr>
        <p:txBody>
          <a:bodyPr wrap="square" rtlCol="0">
            <a:spAutoFit/>
          </a:bodyPr>
          <a:lstStyle/>
          <a:p>
            <a:pPr algn="ctr"/>
            <a:r>
              <a:rPr lang="en-US" b="1" dirty="0" smtClean="0">
                <a:solidFill>
                  <a:srgbClr val="2A6EBB"/>
                </a:solidFill>
                <a:latin typeface="Arial" pitchFamily="34" charset="0"/>
                <a:cs typeface="Arial" pitchFamily="34" charset="0"/>
              </a:rPr>
              <a:t>Maximizing the Potential</a:t>
            </a:r>
            <a:r>
              <a:rPr lang="en-US" b="1" baseline="0" dirty="0" smtClean="0">
                <a:solidFill>
                  <a:srgbClr val="2A6EBB"/>
                </a:solidFill>
                <a:latin typeface="Arial" pitchFamily="34" charset="0"/>
                <a:cs typeface="Arial" pitchFamily="34" charset="0"/>
              </a:rPr>
              <a:t> of the Clients We Serve</a:t>
            </a:r>
            <a:endParaRPr lang="en-US" b="1" dirty="0">
              <a:solidFill>
                <a:srgbClr val="2A6EBB"/>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228600" y="990600"/>
            <a:ext cx="8839200" cy="5638800"/>
          </a:xfrm>
          <a:prstGeom prst="rect">
            <a:avLst/>
          </a:prstGeom>
        </p:spPr>
        <p:txBody>
          <a:bodyPr vert="horz" lIns="91440" tIns="45720" rIns="91440" bIns="45720" rtlCol="0">
            <a:noAutofit/>
          </a:bodyPr>
          <a:lstStyle/>
          <a:p>
            <a:pPr marL="1147763" lvl="2" indent="-233363">
              <a:spcBef>
                <a:spcPct val="20000"/>
              </a:spcBef>
              <a:spcAft>
                <a:spcPts val="1200"/>
              </a:spcAft>
              <a:buFont typeface="Arial" pitchFamily="34" charset="0"/>
              <a:buChar char="•"/>
              <a:defRPr/>
            </a:pPr>
            <a:r>
              <a:rPr lang="en-US" sz="2000" dirty="0" smtClean="0">
                <a:latin typeface="Californian FB" pitchFamily="18" charset="0"/>
                <a:cs typeface="Arial" pitchFamily="34" charset="0"/>
              </a:rPr>
              <a:t>The Mandate effective July 1, </a:t>
            </a:r>
            <a:r>
              <a:rPr lang="en-US" sz="2000" dirty="0" smtClean="0">
                <a:latin typeface="Californian FB" pitchFamily="18" charset="0"/>
                <a:cs typeface="Arial" pitchFamily="34" charset="0"/>
              </a:rPr>
              <a:t>2012 </a:t>
            </a:r>
            <a:r>
              <a:rPr lang="en-US" sz="2000" dirty="0" smtClean="0">
                <a:latin typeface="Californian FB" pitchFamily="18" charset="0"/>
                <a:cs typeface="Arial" pitchFamily="34" charset="0"/>
              </a:rPr>
              <a:t>Requires every health plan contract that provides hospital, medical, or surgical coverage and health insurance policy to also provide coverage for Behavioral Health Therapy for </a:t>
            </a:r>
            <a:r>
              <a:rPr lang="en-US" sz="2000" dirty="0" smtClean="0">
                <a:latin typeface="Californian FB" pitchFamily="18" charset="0"/>
                <a:cs typeface="Arial" pitchFamily="34" charset="0"/>
              </a:rPr>
              <a:t>PDD/ASD </a:t>
            </a:r>
            <a:r>
              <a:rPr lang="en-US" sz="2000" dirty="0" smtClean="0">
                <a:latin typeface="Californian FB" pitchFamily="18" charset="0"/>
                <a:cs typeface="Arial" pitchFamily="34" charset="0"/>
              </a:rPr>
              <a:t>Behavioral treatment includes ABA and other evidence based programs.  Requires the coverage to be provided in the same manner and to be subject to the same requirements as provided in California's mental health parity law.</a:t>
            </a:r>
          </a:p>
          <a:p>
            <a:pPr marL="1147763" lvl="2" indent="-233363">
              <a:spcBef>
                <a:spcPct val="20000"/>
              </a:spcBef>
              <a:spcAft>
                <a:spcPts val="1200"/>
              </a:spcAft>
              <a:buFont typeface="Arial" pitchFamily="34" charset="0"/>
              <a:buChar char="•"/>
              <a:defRPr/>
            </a:pPr>
            <a:r>
              <a:rPr lang="en-US" sz="2000" dirty="0" smtClean="0">
                <a:latin typeface="Californian FB" pitchFamily="18" charset="0"/>
                <a:cs typeface="Arial" pitchFamily="34" charset="0"/>
              </a:rPr>
              <a:t>There are no limits or caps on the number hours of ABA allowed, dollar amount , age of child, etc. in the mandate- it is all determined individually by MEDICAL NECESSITY.  </a:t>
            </a:r>
          </a:p>
          <a:p>
            <a:pPr marL="1147763" lvl="2" indent="-233363">
              <a:spcBef>
                <a:spcPct val="20000"/>
              </a:spcBef>
              <a:spcAft>
                <a:spcPts val="1200"/>
              </a:spcAft>
              <a:buFont typeface="Arial" pitchFamily="34" charset="0"/>
              <a:buChar char="•"/>
              <a:defRPr/>
            </a:pPr>
            <a:r>
              <a:rPr lang="en-US" sz="2000" dirty="0" smtClean="0">
                <a:latin typeface="Californian FB" pitchFamily="18" charset="0"/>
                <a:cs typeface="Arial" pitchFamily="34" charset="0"/>
              </a:rPr>
              <a:t>Excludes MediCal (but </a:t>
            </a:r>
            <a:r>
              <a:rPr lang="en-US" sz="2000" dirty="0" err="1" smtClean="0">
                <a:latin typeface="Californian FB" pitchFamily="18" charset="0"/>
                <a:cs typeface="Arial" pitchFamily="34" charset="0"/>
              </a:rPr>
              <a:t>Calpers</a:t>
            </a:r>
            <a:r>
              <a:rPr lang="en-US" sz="2000" dirty="0" smtClean="0">
                <a:latin typeface="Californian FB" pitchFamily="18" charset="0"/>
                <a:cs typeface="Arial" pitchFamily="34" charset="0"/>
              </a:rPr>
              <a:t> and Healthy Families now have ABA benefit) - copay’s may be covered by the regional centers- please check with your regional center for their policy. </a:t>
            </a:r>
          </a:p>
          <a:p>
            <a:pPr marL="1147763" lvl="2" indent="-233363">
              <a:spcBef>
                <a:spcPct val="20000"/>
              </a:spcBef>
              <a:spcAft>
                <a:spcPts val="1200"/>
              </a:spcAft>
              <a:defRPr/>
            </a:pPr>
            <a:endParaRPr lang="en-US" dirty="0" smtClean="0">
              <a:latin typeface="Californian FB" pitchFamily="18" charset="0"/>
              <a:cs typeface="Arial" pitchFamily="34" charset="0"/>
            </a:endParaRPr>
          </a:p>
          <a:p>
            <a:pPr marL="1147763" lvl="2" indent="-233363">
              <a:spcBef>
                <a:spcPct val="20000"/>
              </a:spcBef>
              <a:spcAft>
                <a:spcPts val="1200"/>
              </a:spcAft>
              <a:defRPr/>
            </a:pPr>
            <a:endParaRPr lang="en-US" b="1" u="sng" dirty="0" smtClean="0">
              <a:latin typeface="Californian FB" pitchFamily="18" charset="0"/>
              <a:cs typeface="Arial" pitchFamily="34" charset="0"/>
            </a:endParaRPr>
          </a:p>
        </p:txBody>
      </p:sp>
      <p:sp>
        <p:nvSpPr>
          <p:cNvPr id="12" name="Title Placeholder 1"/>
          <p:cNvSpPr txBox="1">
            <a:spLocks/>
          </p:cNvSpPr>
          <p:nvPr/>
        </p:nvSpPr>
        <p:spPr>
          <a:xfrm>
            <a:off x="457200" y="274638"/>
            <a:ext cx="8229600"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38D"/>
                </a:solidFill>
                <a:effectLst/>
                <a:uLnTx/>
                <a:uFillTx/>
                <a:latin typeface="Californian FB" pitchFamily="18" charset="0"/>
                <a:ea typeface="+mj-ea"/>
                <a:cs typeface="+mj-cs"/>
              </a:rPr>
              <a:t>California</a:t>
            </a:r>
            <a:r>
              <a:rPr kumimoji="0" lang="en-US" sz="2800" b="1" i="0" u="none" strike="noStrike" kern="1200" cap="none" spc="0" normalizeH="0" noProof="0" dirty="0" smtClean="0">
                <a:ln>
                  <a:noFill/>
                </a:ln>
                <a:solidFill>
                  <a:srgbClr val="00338D"/>
                </a:solidFill>
                <a:effectLst/>
                <a:uLnTx/>
                <a:uFillTx/>
                <a:latin typeface="Californian FB" pitchFamily="18" charset="0"/>
                <a:ea typeface="+mj-ea"/>
                <a:cs typeface="+mj-cs"/>
              </a:rPr>
              <a:t> Mandate (SB 946) </a:t>
            </a:r>
            <a:endParaRPr kumimoji="0" lang="en-US" sz="2800" b="1" i="0" u="none" strike="noStrike" kern="1200" cap="none" spc="0" normalizeH="0" baseline="0" noProof="0" dirty="0">
              <a:ln>
                <a:noFill/>
              </a:ln>
              <a:solidFill>
                <a:srgbClr val="00338D"/>
              </a:solidFill>
              <a:effectLst/>
              <a:uLnTx/>
              <a:uFillTx/>
              <a:latin typeface="Californian FB" pitchFamily="18"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458200" cy="5791200"/>
          </a:xfrm>
        </p:spPr>
        <p:txBody>
          <a:bodyPr>
            <a:noAutofit/>
          </a:bodyPr>
          <a:lstStyle/>
          <a:p>
            <a:r>
              <a:rPr lang="en-US" u="sng" dirty="0" smtClean="0">
                <a:solidFill>
                  <a:schemeClr val="accent3"/>
                </a:solidFill>
                <a:latin typeface="Californian FB" pitchFamily="18" charset="0"/>
                <a:cs typeface="Arial" pitchFamily="34" charset="0"/>
              </a:rPr>
              <a:t>Who are approved providers under the Mandate? </a:t>
            </a:r>
          </a:p>
          <a:p>
            <a:pPr>
              <a:buFont typeface="Arial" pitchFamily="34" charset="0"/>
              <a:buChar char="•"/>
            </a:pPr>
            <a:r>
              <a:rPr lang="en-US" sz="1400" dirty="0" smtClean="0">
                <a:solidFill>
                  <a:schemeClr val="accent3"/>
                </a:solidFill>
                <a:latin typeface="Californian FB" pitchFamily="18" charset="0"/>
                <a:cs typeface="Arial" pitchFamily="34" charset="0"/>
              </a:rPr>
              <a:t>  </a:t>
            </a:r>
            <a:r>
              <a:rPr lang="en-US" sz="1600" b="0" dirty="0" smtClean="0">
                <a:solidFill>
                  <a:schemeClr val="accent3"/>
                </a:solidFill>
                <a:latin typeface="Californian FB" pitchFamily="18" charset="0"/>
                <a:cs typeface="Arial" pitchFamily="34" charset="0"/>
              </a:rPr>
              <a:t>In order to be covered, the behavioral health treatment must be prescribed by a licensed physician, or developed by a licensed psychologist.  The treatment plan must have measurable goals and be prescribed by a qualified autism service provider, e.g. a Board Certified Behavior Analyst (BCBA) or other licensed service provider. </a:t>
            </a:r>
          </a:p>
          <a:p>
            <a:pPr>
              <a:buFont typeface="Arial" pitchFamily="34" charset="0"/>
              <a:buChar char="•"/>
            </a:pPr>
            <a:r>
              <a:rPr lang="en-US" sz="1600" b="0" dirty="0" smtClean="0">
                <a:solidFill>
                  <a:schemeClr val="accent3"/>
                </a:solidFill>
                <a:latin typeface="Californian FB" pitchFamily="18" charset="0"/>
                <a:cs typeface="Arial" pitchFamily="34" charset="0"/>
              </a:rPr>
              <a:t>Behavioral health treatments must be provided by a qualified autism service provider, a qualified autism service professional such as an Associate Behavior Analyst, or a qualified autism service paraprofessional.  Qualified autism service professional and paraprofessionals must be supervised and employed by a qualified autism service provider.</a:t>
            </a:r>
          </a:p>
          <a:p>
            <a:r>
              <a:rPr lang="en-US" u="sng" dirty="0" smtClean="0">
                <a:solidFill>
                  <a:schemeClr val="accent3"/>
                </a:solidFill>
                <a:latin typeface="Californian FB" pitchFamily="18" charset="0"/>
                <a:cs typeface="Arial" pitchFamily="34" charset="0"/>
              </a:rPr>
              <a:t>When will the Mandate end?</a:t>
            </a:r>
          </a:p>
          <a:p>
            <a:r>
              <a:rPr lang="en-US" sz="1400" dirty="0" smtClean="0">
                <a:solidFill>
                  <a:schemeClr val="accent3"/>
                </a:solidFill>
                <a:latin typeface="Californian FB" pitchFamily="18" charset="0"/>
                <a:cs typeface="Arial" pitchFamily="34" charset="0"/>
              </a:rPr>
              <a:t>	</a:t>
            </a:r>
            <a:r>
              <a:rPr lang="en-US" sz="1600" b="0" dirty="0" smtClean="0">
                <a:solidFill>
                  <a:schemeClr val="accent3"/>
                </a:solidFill>
                <a:latin typeface="Californian FB" pitchFamily="18" charset="0"/>
                <a:cs typeface="Arial" pitchFamily="34" charset="0"/>
              </a:rPr>
              <a:t>If the Federal government does not establish Autism behavioral health treatment as a "essential health benefit", this bill will automatically expire on 7/1/14.  They are expecting Autism services to be covered through the “essential health benefits” at that time. </a:t>
            </a:r>
            <a:endParaRPr lang="en-US" sz="1600" dirty="0" smtClean="0">
              <a:solidFill>
                <a:schemeClr val="accent3"/>
              </a:solidFill>
              <a:latin typeface="Californian FB" pitchFamily="18" charset="0"/>
              <a:cs typeface="Arial" pitchFamily="34" charset="0"/>
            </a:endParaRPr>
          </a:p>
          <a:p>
            <a:r>
              <a:rPr lang="en-US" u="sng" dirty="0" smtClean="0">
                <a:solidFill>
                  <a:schemeClr val="accent3"/>
                </a:solidFill>
                <a:latin typeface="Californian FB" pitchFamily="18" charset="0"/>
                <a:cs typeface="Arial" pitchFamily="34" charset="0"/>
              </a:rPr>
              <a:t>Will insurance companies be able to deny ABA services if my child is not making “sufficient” progress? </a:t>
            </a:r>
          </a:p>
          <a:p>
            <a:pPr>
              <a:buFont typeface="Arial" pitchFamily="34" charset="0"/>
              <a:buChar char="•"/>
            </a:pPr>
            <a:r>
              <a:rPr lang="en-US" sz="1600" b="0" dirty="0" smtClean="0">
                <a:solidFill>
                  <a:schemeClr val="accent3"/>
                </a:solidFill>
                <a:latin typeface="Californian FB" pitchFamily="18" charset="0"/>
                <a:cs typeface="Arial" pitchFamily="34" charset="0"/>
              </a:rPr>
              <a:t>Like any other type of therapy, insurance may review treatment goals and objectives to determine if services are no longer appropriate. Per the Mandate a treatment plan must be reviewed by the healthplan every 6 months. </a:t>
            </a:r>
            <a:endParaRPr lang="en-US" sz="1600" b="0" dirty="0">
              <a:solidFill>
                <a:schemeClr val="accent3"/>
              </a:solidFill>
              <a:latin typeface="Californian FB" pitchFamily="18" charset="0"/>
              <a:cs typeface="Arial" pitchFamily="34" charset="0"/>
            </a:endParaRPr>
          </a:p>
        </p:txBody>
      </p:sp>
      <p:sp>
        <p:nvSpPr>
          <p:cNvPr id="3" name="Title 2"/>
          <p:cNvSpPr>
            <a:spLocks noGrp="1"/>
          </p:cNvSpPr>
          <p:nvPr>
            <p:ph type="title"/>
          </p:nvPr>
        </p:nvSpPr>
        <p:spPr>
          <a:xfrm>
            <a:off x="457200" y="1"/>
            <a:ext cx="8229600" cy="533400"/>
          </a:xfrm>
        </p:spPr>
        <p:txBody>
          <a:bodyPr/>
          <a:lstStyle/>
          <a:p>
            <a:r>
              <a:rPr lang="en-US" dirty="0" smtClean="0">
                <a:latin typeface="Californian FB" pitchFamily="18" charset="0"/>
              </a:rPr>
              <a:t>California Mandate SB946 </a:t>
            </a:r>
            <a:endParaRPr lang="en-US" dirty="0">
              <a:latin typeface="Californian FB"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991600" cy="5334000"/>
          </a:xfrm>
        </p:spPr>
        <p:txBody>
          <a:bodyPr>
            <a:noAutofit/>
          </a:bodyPr>
          <a:lstStyle/>
          <a:p>
            <a:r>
              <a:rPr lang="en-US" dirty="0" smtClean="0">
                <a:solidFill>
                  <a:schemeClr val="accent1">
                    <a:lumMod val="50000"/>
                  </a:schemeClr>
                </a:solidFill>
                <a:latin typeface="Californian FB" pitchFamily="18" charset="0"/>
              </a:rPr>
              <a:t>Regional centers are considered the funding source of last resort;  families need to take the initiative ASAP in researching their current health insurance benefits to ensure a smooth continuation of treatment services. Find out if ABA services are covered by your plan. </a:t>
            </a:r>
          </a:p>
          <a:p>
            <a:pPr>
              <a:spcBef>
                <a:spcPts val="0"/>
              </a:spcBef>
              <a:spcAft>
                <a:spcPts val="0"/>
              </a:spcAft>
            </a:pPr>
            <a:r>
              <a:rPr lang="en-US" dirty="0" smtClean="0">
                <a:solidFill>
                  <a:schemeClr val="accent1">
                    <a:lumMod val="50000"/>
                  </a:schemeClr>
                </a:solidFill>
                <a:latin typeface="Californian FB" pitchFamily="18" charset="0"/>
              </a:rPr>
              <a:t>If </a:t>
            </a:r>
            <a:r>
              <a:rPr lang="en-US" dirty="0" smtClean="0">
                <a:solidFill>
                  <a:schemeClr val="accent1">
                    <a:lumMod val="50000"/>
                  </a:schemeClr>
                </a:solidFill>
                <a:latin typeface="Californian FB" pitchFamily="18" charset="0"/>
              </a:rPr>
              <a:t>you have coverage-</a:t>
            </a:r>
            <a:r>
              <a:rPr lang="en-US" u="sng" dirty="0" smtClean="0">
                <a:solidFill>
                  <a:schemeClr val="accent1">
                    <a:lumMod val="50000"/>
                  </a:schemeClr>
                </a:solidFill>
                <a:latin typeface="Californian FB" pitchFamily="18" charset="0"/>
              </a:rPr>
              <a:t>start </a:t>
            </a:r>
            <a:r>
              <a:rPr lang="en-US" u="sng" dirty="0" smtClean="0">
                <a:solidFill>
                  <a:schemeClr val="accent1">
                    <a:lumMod val="50000"/>
                  </a:schemeClr>
                </a:solidFill>
                <a:latin typeface="Californian FB" pitchFamily="18" charset="0"/>
              </a:rPr>
              <a:t>the treatment authorization process</a:t>
            </a:r>
            <a:r>
              <a:rPr lang="en-US" dirty="0" smtClean="0">
                <a:solidFill>
                  <a:schemeClr val="accent1">
                    <a:lumMod val="50000"/>
                  </a:schemeClr>
                </a:solidFill>
                <a:latin typeface="Californian FB" pitchFamily="18" charset="0"/>
              </a:rPr>
              <a:t> with your insurance. While all insurance companies have different processes in place, an autism diagnosis is a prerequisite to getting started.  It is best to choose an in-network provider who will assist you completing this process:</a:t>
            </a:r>
          </a:p>
          <a:p>
            <a:pPr>
              <a:spcBef>
                <a:spcPts val="0"/>
              </a:spcBef>
              <a:spcAft>
                <a:spcPts val="0"/>
              </a:spcAft>
              <a:buFont typeface="Arial" pitchFamily="34" charset="0"/>
              <a:buChar char="•"/>
            </a:pPr>
            <a:r>
              <a:rPr lang="en-US" dirty="0" smtClean="0">
                <a:solidFill>
                  <a:schemeClr val="accent1">
                    <a:lumMod val="50000"/>
                  </a:schemeClr>
                </a:solidFill>
                <a:latin typeface="Californian FB" pitchFamily="18" charset="0"/>
              </a:rPr>
              <a:t>Obtaining an authorization for an assessment</a:t>
            </a:r>
          </a:p>
          <a:p>
            <a:pPr>
              <a:spcBef>
                <a:spcPts val="0"/>
              </a:spcBef>
              <a:spcAft>
                <a:spcPts val="0"/>
              </a:spcAft>
              <a:buFont typeface="Arial" pitchFamily="34" charset="0"/>
              <a:buChar char="•"/>
            </a:pPr>
            <a:r>
              <a:rPr lang="en-US" dirty="0" smtClean="0">
                <a:solidFill>
                  <a:schemeClr val="accent1">
                    <a:lumMod val="50000"/>
                  </a:schemeClr>
                </a:solidFill>
                <a:latin typeface="Californian FB" pitchFamily="18" charset="0"/>
              </a:rPr>
              <a:t>Completion of a behavioral assessment</a:t>
            </a:r>
          </a:p>
          <a:p>
            <a:pPr>
              <a:spcBef>
                <a:spcPts val="0"/>
              </a:spcBef>
              <a:spcAft>
                <a:spcPts val="0"/>
              </a:spcAft>
              <a:buFont typeface="Arial" pitchFamily="34" charset="0"/>
              <a:buChar char="•"/>
            </a:pPr>
            <a:r>
              <a:rPr lang="en-US" dirty="0" smtClean="0">
                <a:solidFill>
                  <a:schemeClr val="accent1">
                    <a:lumMod val="50000"/>
                  </a:schemeClr>
                </a:solidFill>
                <a:latin typeface="Californian FB" pitchFamily="18" charset="0"/>
              </a:rPr>
              <a:t>Completion of required Treatment plan and goals</a:t>
            </a:r>
          </a:p>
          <a:p>
            <a:pPr>
              <a:spcBef>
                <a:spcPts val="0"/>
              </a:spcBef>
              <a:spcAft>
                <a:spcPts val="0"/>
              </a:spcAft>
              <a:buFont typeface="Arial" pitchFamily="34" charset="0"/>
              <a:buChar char="•"/>
            </a:pPr>
            <a:r>
              <a:rPr lang="en-US" dirty="0" smtClean="0">
                <a:solidFill>
                  <a:schemeClr val="accent1">
                    <a:lumMod val="50000"/>
                  </a:schemeClr>
                </a:solidFill>
                <a:latin typeface="Californian FB" pitchFamily="18" charset="0"/>
              </a:rPr>
              <a:t>Obtaining an authorization to start services</a:t>
            </a:r>
          </a:p>
          <a:p>
            <a:r>
              <a:rPr lang="en-US" dirty="0" smtClean="0">
                <a:solidFill>
                  <a:schemeClr val="accent1">
                    <a:lumMod val="50000"/>
                  </a:schemeClr>
                </a:solidFill>
                <a:latin typeface="Californian FB" pitchFamily="18" charset="0"/>
              </a:rPr>
              <a:t>If ABA is </a:t>
            </a:r>
            <a:r>
              <a:rPr lang="en-US" u="sng" dirty="0" smtClean="0">
                <a:solidFill>
                  <a:schemeClr val="accent1">
                    <a:lumMod val="50000"/>
                  </a:schemeClr>
                </a:solidFill>
                <a:latin typeface="Californian FB" pitchFamily="18" charset="0"/>
              </a:rPr>
              <a:t>not</a:t>
            </a:r>
            <a:r>
              <a:rPr lang="en-US" dirty="0" smtClean="0">
                <a:solidFill>
                  <a:schemeClr val="accent1">
                    <a:lumMod val="50000"/>
                  </a:schemeClr>
                </a:solidFill>
                <a:latin typeface="Californian FB" pitchFamily="18" charset="0"/>
              </a:rPr>
              <a:t> a covered benefit under your plan, a denial letter will be initiated by the insurance company. At that point, the family may use this denial letter for the purposes of obtaining or maintaining Regional Center funded services.</a:t>
            </a:r>
          </a:p>
          <a:p>
            <a:r>
              <a:rPr lang="en-US" dirty="0" smtClean="0">
                <a:solidFill>
                  <a:schemeClr val="accent1">
                    <a:lumMod val="50000"/>
                  </a:schemeClr>
                </a:solidFill>
                <a:latin typeface="Californian FB" pitchFamily="18" charset="0"/>
              </a:rPr>
              <a:t>It is also recommended that all families with children, teens, and adults on the autism spectrum contact the plan administrator of their employer to request that ABA services be added to the </a:t>
            </a:r>
            <a:r>
              <a:rPr lang="en-US" dirty="0" smtClean="0">
                <a:solidFill>
                  <a:schemeClr val="accent1">
                    <a:lumMod val="50000"/>
                  </a:schemeClr>
                </a:solidFill>
                <a:latin typeface="Californian FB" pitchFamily="18" charset="0"/>
              </a:rPr>
              <a:t>plan</a:t>
            </a:r>
            <a:r>
              <a:rPr lang="en-US" dirty="0" smtClean="0">
                <a:solidFill>
                  <a:schemeClr val="accent1">
                    <a:lumMod val="50000"/>
                  </a:schemeClr>
                </a:solidFill>
                <a:latin typeface="Californian FB" pitchFamily="18" charset="0"/>
              </a:rPr>
              <a:t> </a:t>
            </a:r>
            <a:r>
              <a:rPr lang="en-US" dirty="0" smtClean="0">
                <a:solidFill>
                  <a:schemeClr val="accent1">
                    <a:lumMod val="50000"/>
                  </a:schemeClr>
                </a:solidFill>
                <a:latin typeface="Californian FB" pitchFamily="18" charset="0"/>
              </a:rPr>
              <a:t>if you have a self funded plan that does not cover ABA. </a:t>
            </a:r>
            <a:endParaRPr lang="en-US" dirty="0" smtClean="0">
              <a:solidFill>
                <a:schemeClr val="accent1">
                  <a:lumMod val="50000"/>
                </a:schemeClr>
              </a:solidFill>
              <a:latin typeface="Californian FB" pitchFamily="18" charset="0"/>
            </a:endParaRPr>
          </a:p>
          <a:p>
            <a:endParaRPr lang="en-US" sz="1400" dirty="0">
              <a:latin typeface="Californian FB" pitchFamily="18" charset="0"/>
            </a:endParaRPr>
          </a:p>
        </p:txBody>
      </p:sp>
      <p:sp>
        <p:nvSpPr>
          <p:cNvPr id="3" name="Title 2"/>
          <p:cNvSpPr>
            <a:spLocks noGrp="1"/>
          </p:cNvSpPr>
          <p:nvPr>
            <p:ph type="title"/>
          </p:nvPr>
        </p:nvSpPr>
        <p:spPr>
          <a:xfrm>
            <a:off x="457200" y="0"/>
            <a:ext cx="8229600" cy="870855"/>
          </a:xfrm>
        </p:spPr>
        <p:txBody>
          <a:bodyPr>
            <a:normAutofit fontScale="90000"/>
          </a:bodyPr>
          <a:lstStyle/>
          <a:p>
            <a:r>
              <a:rPr lang="en-US" dirty="0" smtClean="0"/>
              <a:t/>
            </a:r>
            <a:br>
              <a:rPr lang="en-US" dirty="0" smtClean="0"/>
            </a:br>
            <a:r>
              <a:rPr lang="en-US" b="1" dirty="0" smtClean="0">
                <a:latin typeface="Californian FB" pitchFamily="18" charset="0"/>
              </a:rPr>
              <a:t>How do I transition from receiving state funded </a:t>
            </a:r>
            <a:br>
              <a:rPr lang="en-US" b="1" dirty="0" smtClean="0">
                <a:latin typeface="Californian FB" pitchFamily="18" charset="0"/>
              </a:rPr>
            </a:br>
            <a:r>
              <a:rPr lang="en-US" b="1" dirty="0" smtClean="0">
                <a:latin typeface="Californian FB" pitchFamily="18" charset="0"/>
              </a:rPr>
              <a:t>services to insurance covered services?</a:t>
            </a: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002060"/>
                </a:solidFill>
                <a:latin typeface="Californian FB" pitchFamily="18" charset="0"/>
              </a:rPr>
              <a:t>It is important for families to contact their insurance companies directly to better understand the specific benefits of their health plan and their financial responsibilities.</a:t>
            </a:r>
          </a:p>
          <a:p>
            <a:r>
              <a:rPr lang="en-US" dirty="0" smtClean="0">
                <a:solidFill>
                  <a:srgbClr val="002060"/>
                </a:solidFill>
                <a:latin typeface="Californian FB" pitchFamily="18" charset="0"/>
              </a:rPr>
              <a:t>Families may expect to pay a co-payment for each visit, similar to what you would pay when visiting a family physician, or receiving physical therapy. If your child is receiving multiple ABA sessions in a given week, a co-payment may be expected for each visit. Typically, a co-payment is a set fee per day, as determined by the provisions of a given benefits plan but make sure to verify with your plan how copays are applied</a:t>
            </a:r>
          </a:p>
          <a:p>
            <a:r>
              <a:rPr lang="en-US" dirty="0" smtClean="0">
                <a:solidFill>
                  <a:srgbClr val="002060"/>
                </a:solidFill>
                <a:latin typeface="Californian FB" pitchFamily="18" charset="0"/>
              </a:rPr>
              <a:t>Most regional centers in California will offer support with co-payments. Therefore, it is very important that families contact their regional center to find out what their policy will be regarding funding assistance for co-payments.</a:t>
            </a:r>
          </a:p>
          <a:p>
            <a:r>
              <a:rPr lang="en-US" dirty="0" smtClean="0">
                <a:solidFill>
                  <a:srgbClr val="002060"/>
                </a:solidFill>
                <a:latin typeface="Californian FB" pitchFamily="18" charset="0"/>
              </a:rPr>
              <a:t>Please note that there may be other financial responsibilities for families to pay, such as deductibles, co-insurance and out-of-pocket maximum.</a:t>
            </a:r>
          </a:p>
          <a:p>
            <a:endParaRPr lang="en-US" dirty="0">
              <a:solidFill>
                <a:srgbClr val="002060"/>
              </a:solidFill>
              <a:latin typeface="Californian FB" pitchFamily="18" charset="0"/>
            </a:endParaRP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b="1" dirty="0" smtClean="0">
                <a:latin typeface="Californian FB" pitchFamily="18" charset="0"/>
              </a:rPr>
              <a:t>WILL I HAVE A CO-PAY FOR ABA SERVICES?</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04800" y="914400"/>
            <a:ext cx="8229600" cy="49530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100000"/>
              </a:lnSpc>
              <a:spcBef>
                <a:spcPct val="20000"/>
              </a:spcBef>
              <a:spcAft>
                <a:spcPts val="1200"/>
              </a:spcAft>
              <a:buClrTx/>
              <a:buSzTx/>
              <a:tabLst/>
              <a:defRPr/>
            </a:pPr>
            <a:endParaRPr kumimoji="0" lang="en-US" sz="1800" i="0" u="none" strike="noStrike" kern="1200" cap="none" spc="0" normalizeH="0" noProof="0" dirty="0" smtClean="0">
              <a:ln>
                <a:noFill/>
              </a:ln>
              <a:solidFill>
                <a:srgbClr val="2A6EBB"/>
              </a:solidFill>
              <a:effectLst/>
              <a:uLnTx/>
              <a:uFillTx/>
              <a:latin typeface="Arial" pitchFamily="34" charset="0"/>
              <a:ea typeface="+mn-ea"/>
              <a:cs typeface="Arial" pitchFamily="34" charset="0"/>
            </a:endParaRPr>
          </a:p>
        </p:txBody>
      </p:sp>
      <p:sp>
        <p:nvSpPr>
          <p:cNvPr id="12" name="Title Placeholder 1"/>
          <p:cNvSpPr txBox="1">
            <a:spLocks/>
          </p:cNvSpPr>
          <p:nvPr/>
        </p:nvSpPr>
        <p:spPr>
          <a:xfrm>
            <a:off x="228600" y="228600"/>
            <a:ext cx="8229600"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600" b="1" dirty="0" smtClean="0">
                <a:solidFill>
                  <a:srgbClr val="00338D"/>
                </a:solidFill>
                <a:latin typeface="Californian FB" pitchFamily="18" charset="0"/>
                <a:ea typeface="+mj-ea"/>
                <a:cs typeface="+mj-cs"/>
              </a:rPr>
              <a:t>How can Trumpet Behavioral Health Help?</a:t>
            </a:r>
            <a:endParaRPr kumimoji="0" lang="en-US" sz="2600" b="1" i="0" u="none" strike="noStrike" kern="1200" cap="none" spc="0" normalizeH="0" baseline="0" noProof="0" dirty="0">
              <a:ln>
                <a:noFill/>
              </a:ln>
              <a:solidFill>
                <a:srgbClr val="00338D"/>
              </a:solidFill>
              <a:effectLst/>
              <a:uLnTx/>
              <a:uFillTx/>
              <a:latin typeface="Californian FB" pitchFamily="18" charset="0"/>
              <a:ea typeface="+mj-ea"/>
              <a:cs typeface="+mj-cs"/>
            </a:endParaRPr>
          </a:p>
        </p:txBody>
      </p:sp>
      <p:sp>
        <p:nvSpPr>
          <p:cNvPr id="6" name="Rectangle 5"/>
          <p:cNvSpPr/>
          <p:nvPr/>
        </p:nvSpPr>
        <p:spPr>
          <a:xfrm>
            <a:off x="381000" y="762001"/>
            <a:ext cx="8534400" cy="6063198"/>
          </a:xfrm>
          <a:prstGeom prst="rect">
            <a:avLst/>
          </a:prstGeom>
        </p:spPr>
        <p:txBody>
          <a:bodyPr wrap="square">
            <a:spAutoFit/>
          </a:bodyPr>
          <a:lstStyle/>
          <a:p>
            <a:pPr marL="233363" indent="-233363">
              <a:spcBef>
                <a:spcPct val="20000"/>
              </a:spcBef>
              <a:spcAft>
                <a:spcPts val="1200"/>
              </a:spcAft>
              <a:defRPr/>
            </a:pPr>
            <a:r>
              <a:rPr lang="en-US" sz="2400" b="1" u="sng" dirty="0" smtClean="0">
                <a:solidFill>
                  <a:srgbClr val="00338D"/>
                </a:solidFill>
                <a:latin typeface="Californian FB" pitchFamily="18" charset="0"/>
                <a:cs typeface="Arial" pitchFamily="34" charset="0"/>
              </a:rPr>
              <a:t>Dedicated Insurance Division:</a:t>
            </a:r>
          </a:p>
          <a:p>
            <a:pPr marL="233363"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TBH has a dedicated insurance division with directors and employees who have been doing managed care contracting ,coding, authorizations and billing for over 25 years.</a:t>
            </a:r>
            <a:endParaRPr lang="en-US" sz="2000" b="1" u="sng" dirty="0" smtClean="0">
              <a:solidFill>
                <a:srgbClr val="00338D"/>
              </a:solidFill>
              <a:latin typeface="Californian FB" pitchFamily="18" charset="0"/>
              <a:cs typeface="Arial" pitchFamily="34" charset="0"/>
            </a:endParaRPr>
          </a:p>
          <a:p>
            <a:pPr marL="233363" indent="-233363">
              <a:buFont typeface="Arial" pitchFamily="34" charset="0"/>
              <a:buChar char="•"/>
              <a:defRPr/>
            </a:pPr>
            <a:r>
              <a:rPr lang="en-US" sz="2000" dirty="0" smtClean="0">
                <a:solidFill>
                  <a:srgbClr val="00338D"/>
                </a:solidFill>
                <a:latin typeface="Californian FB" pitchFamily="18" charset="0"/>
                <a:cs typeface="Arial" pitchFamily="34" charset="0"/>
              </a:rPr>
              <a:t>TBH will take all of your insurance information and make the calls to the insurance company for you to determine the details of your benefits and eligibility for ABA services.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We have relationships with the right contacts at the insurance company</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We know the right questions to ask and will get the most accurate information specific to ABA treatment.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We will determine the correct copay/deductible information</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We will get the information regarding number of sessions and maximum benefits approved and what is required for authorizations.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We will bill all claims for you using our billing service that has specialized in billing ABA services to managed care for 5 years. </a:t>
            </a:r>
          </a:p>
          <a:p>
            <a:pPr marL="690563" lvl="1" indent="-233363">
              <a:defRPr/>
            </a:pPr>
            <a:r>
              <a:rPr lang="en-US" sz="2000" b="1" dirty="0" smtClean="0">
                <a:solidFill>
                  <a:srgbClr val="00338D"/>
                </a:solidFill>
                <a:latin typeface="Californian FB" pitchFamily="18" charset="0"/>
                <a:cs typeface="Arial" pitchFamily="34" charset="0"/>
              </a:rPr>
              <a:t>ONLINE ELIGIBILITY FORM AVAILABLE AT  </a:t>
            </a:r>
            <a:r>
              <a:rPr lang="en-US" sz="2000" b="1" dirty="0" smtClean="0">
                <a:solidFill>
                  <a:srgbClr val="00338D"/>
                </a:solidFill>
                <a:latin typeface="Californian FB" pitchFamily="18" charset="0"/>
                <a:cs typeface="Arial" pitchFamily="34" charset="0"/>
                <a:hlinkClick r:id="rId3"/>
              </a:rPr>
              <a:t>www.tbh.com</a:t>
            </a:r>
            <a:endParaRPr lang="en-US" sz="2000" b="1" dirty="0" smtClean="0">
              <a:solidFill>
                <a:srgbClr val="00338D"/>
              </a:solidFill>
              <a:latin typeface="Californian FB" pitchFamily="18" charset="0"/>
              <a:cs typeface="Arial" pitchFamily="34" charset="0"/>
            </a:endParaRPr>
          </a:p>
          <a:p>
            <a:pPr marL="690563" lvl="1" indent="-233363">
              <a:buFont typeface="Arial" pitchFamily="34" charset="0"/>
              <a:buChar char="•"/>
              <a:defRPr/>
            </a:pPr>
            <a:endParaRPr lang="en-US" sz="2000" dirty="0" smtClean="0">
              <a:solidFill>
                <a:srgbClr val="00338D"/>
              </a:solidFill>
              <a:latin typeface="Californian FB" pitchFamily="18" charset="0"/>
              <a:cs typeface="Arial" pitchFamily="34" charset="0"/>
            </a:endParaRPr>
          </a:p>
          <a:p>
            <a:pPr marL="690563" lvl="1" indent="-233363">
              <a:buFont typeface="Arial" pitchFamily="34" charset="0"/>
              <a:buChar char="•"/>
              <a:defRPr/>
            </a:pPr>
            <a:endParaRPr lang="en-US" sz="2000" dirty="0" smtClean="0">
              <a:solidFill>
                <a:srgbClr val="00338D"/>
              </a:solidFill>
              <a:latin typeface="Californian FB"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04800" y="914400"/>
            <a:ext cx="8229600" cy="49530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100000"/>
              </a:lnSpc>
              <a:spcBef>
                <a:spcPct val="20000"/>
              </a:spcBef>
              <a:spcAft>
                <a:spcPts val="1200"/>
              </a:spcAft>
              <a:buClrTx/>
              <a:buSzTx/>
              <a:tabLst/>
              <a:defRPr/>
            </a:pPr>
            <a:endParaRPr kumimoji="0" lang="en-US" sz="1800" i="0" u="none" strike="noStrike" kern="1200" cap="none" spc="0" normalizeH="0" noProof="0" dirty="0" smtClean="0">
              <a:ln>
                <a:noFill/>
              </a:ln>
              <a:solidFill>
                <a:srgbClr val="2A6EBB"/>
              </a:solidFill>
              <a:effectLst/>
              <a:uLnTx/>
              <a:uFillTx/>
              <a:latin typeface="Arial" pitchFamily="34" charset="0"/>
              <a:ea typeface="+mn-ea"/>
              <a:cs typeface="Arial" pitchFamily="34" charset="0"/>
            </a:endParaRPr>
          </a:p>
        </p:txBody>
      </p:sp>
      <p:sp>
        <p:nvSpPr>
          <p:cNvPr id="12" name="Title Placeholder 1"/>
          <p:cNvSpPr txBox="1">
            <a:spLocks/>
          </p:cNvSpPr>
          <p:nvPr/>
        </p:nvSpPr>
        <p:spPr>
          <a:xfrm>
            <a:off x="457200" y="152400"/>
            <a:ext cx="82296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u="sng" dirty="0" smtClean="0">
                <a:solidFill>
                  <a:srgbClr val="00338D"/>
                </a:solidFill>
                <a:latin typeface="Californian FB" pitchFamily="18" charset="0"/>
                <a:ea typeface="+mj-ea"/>
                <a:cs typeface="+mj-cs"/>
              </a:rPr>
              <a:t>TBH California Locations </a:t>
            </a:r>
            <a:endParaRPr kumimoji="0" lang="en-US" sz="2800" i="0" u="sng" strike="noStrike" kern="1200" cap="none" spc="0" normalizeH="0" baseline="0" noProof="0" dirty="0">
              <a:ln>
                <a:noFill/>
              </a:ln>
              <a:solidFill>
                <a:srgbClr val="00338D"/>
              </a:solidFill>
              <a:effectLst/>
              <a:uLnTx/>
              <a:uFillTx/>
              <a:latin typeface="Californian FB" pitchFamily="18" charset="0"/>
              <a:ea typeface="+mj-ea"/>
              <a:cs typeface="+mj-cs"/>
            </a:endParaRPr>
          </a:p>
        </p:txBody>
      </p:sp>
      <p:sp>
        <p:nvSpPr>
          <p:cNvPr id="6" name="Rectangle 5"/>
          <p:cNvSpPr/>
          <p:nvPr/>
        </p:nvSpPr>
        <p:spPr>
          <a:xfrm>
            <a:off x="381000" y="1145667"/>
            <a:ext cx="8229600" cy="338554"/>
          </a:xfrm>
          <a:prstGeom prst="rect">
            <a:avLst/>
          </a:prstGeom>
        </p:spPr>
        <p:txBody>
          <a:bodyPr wrap="square">
            <a:spAutoFit/>
          </a:bodyPr>
          <a:lstStyle/>
          <a:p>
            <a:pPr marL="233363" indent="-233363">
              <a:spcBef>
                <a:spcPct val="20000"/>
              </a:spcBef>
              <a:spcAft>
                <a:spcPts val="1200"/>
              </a:spcAft>
              <a:defRPr/>
            </a:pPr>
            <a:endParaRPr lang="en-US" sz="1600" dirty="0" smtClean="0">
              <a:solidFill>
                <a:srgbClr val="00338D"/>
              </a:solidFill>
              <a:latin typeface="Arial" pitchFamily="34" charset="0"/>
              <a:cs typeface="Arial" pitchFamily="34" charset="0"/>
            </a:endParaRPr>
          </a:p>
        </p:txBody>
      </p:sp>
      <p:sp>
        <p:nvSpPr>
          <p:cNvPr id="5" name="Rectangle 4"/>
          <p:cNvSpPr/>
          <p:nvPr/>
        </p:nvSpPr>
        <p:spPr>
          <a:xfrm>
            <a:off x="228600" y="762000"/>
            <a:ext cx="4572000" cy="5632311"/>
          </a:xfrm>
          <a:prstGeom prst="rect">
            <a:avLst/>
          </a:prstGeom>
        </p:spPr>
        <p:txBody>
          <a:bodyPr wrap="square">
            <a:spAutoFit/>
          </a:bodyPr>
          <a:lstStyle/>
          <a:p>
            <a:pPr lvl="0" eaLnBrk="0" fontAlgn="base" hangingPunct="0">
              <a:spcBef>
                <a:spcPct val="0"/>
              </a:spcBef>
              <a:spcAft>
                <a:spcPct val="0"/>
              </a:spcAft>
            </a:pPr>
            <a:r>
              <a:rPr lang="en-US" i="1" dirty="0" smtClean="0">
                <a:solidFill>
                  <a:srgbClr val="00338D"/>
                </a:solidFill>
                <a:latin typeface="Californian FB" pitchFamily="18" charset="0"/>
                <a:ea typeface="Calibri" pitchFamily="34" charset="0"/>
                <a:cs typeface="Arial" pitchFamily="34" charset="0"/>
              </a:rPr>
              <a:t>East Bay</a:t>
            </a: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5729 Sonoma Dr., Suite K</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Pleasanton, CA  94566</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endParaRPr lang="en-US" i="1" dirty="0" smtClean="0">
              <a:solidFill>
                <a:srgbClr val="00338D"/>
              </a:solidFill>
              <a:latin typeface="Californian FB" pitchFamily="18" charset="0"/>
              <a:ea typeface="Calibri" pitchFamily="34" charset="0"/>
              <a:cs typeface="Arial" pitchFamily="34" charset="0"/>
            </a:endParaRPr>
          </a:p>
          <a:p>
            <a:pPr lvl="0" eaLnBrk="0" fontAlgn="base" hangingPunct="0">
              <a:spcBef>
                <a:spcPct val="0"/>
              </a:spcBef>
              <a:spcAft>
                <a:spcPct val="0"/>
              </a:spcAft>
            </a:pPr>
            <a:r>
              <a:rPr lang="en-US" i="1" dirty="0" smtClean="0">
                <a:solidFill>
                  <a:srgbClr val="00338D"/>
                </a:solidFill>
                <a:latin typeface="Californian FB" pitchFamily="18" charset="0"/>
                <a:ea typeface="Calibri" pitchFamily="34" charset="0"/>
                <a:cs typeface="Arial" pitchFamily="34" charset="0"/>
              </a:rPr>
              <a:t>Humboldt</a:t>
            </a:r>
          </a:p>
          <a:p>
            <a:pPr lvl="0" eaLnBrk="0" fontAlgn="base" hangingPunct="0">
              <a:spcBef>
                <a:spcPct val="0"/>
              </a:spcBef>
              <a:spcAft>
                <a:spcPct val="0"/>
              </a:spcAft>
            </a:pPr>
            <a:r>
              <a:rPr lang="en-US" dirty="0" smtClean="0">
                <a:solidFill>
                  <a:srgbClr val="00338D"/>
                </a:solidFill>
                <a:latin typeface="Californian FB" pitchFamily="18" charset="0"/>
                <a:cs typeface="Arial" pitchFamily="34" charset="0"/>
              </a:rPr>
              <a:t>901 O Street Ste C </a:t>
            </a: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Arcata, CA  95521</a:t>
            </a:r>
          </a:p>
          <a:p>
            <a:pPr lvl="0" eaLnBrk="0" fontAlgn="base" hangingPunct="0">
              <a:spcBef>
                <a:spcPct val="0"/>
              </a:spcBef>
              <a:spcAft>
                <a:spcPct val="0"/>
              </a:spcAft>
            </a:pP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i="1" dirty="0" smtClean="0">
                <a:solidFill>
                  <a:srgbClr val="00338D"/>
                </a:solidFill>
                <a:latin typeface="Californian FB" pitchFamily="18" charset="0"/>
                <a:cs typeface="Arial" pitchFamily="34" charset="0"/>
              </a:rPr>
              <a:t>North Bay</a:t>
            </a: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35 Mitchell Blvd., Suite 5A</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San Rafael, CA  94903</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endParaRPr lang="en-US" i="1" dirty="0" smtClean="0">
              <a:solidFill>
                <a:srgbClr val="00338D"/>
              </a:solidFill>
              <a:latin typeface="Californian FB" pitchFamily="18" charset="0"/>
              <a:ea typeface="Calibri" pitchFamily="34" charset="0"/>
              <a:cs typeface="Arial" pitchFamily="34" charset="0"/>
            </a:endParaRPr>
          </a:p>
          <a:p>
            <a:pPr lvl="0" eaLnBrk="0" fontAlgn="base" hangingPunct="0">
              <a:spcBef>
                <a:spcPct val="0"/>
              </a:spcBef>
              <a:spcAft>
                <a:spcPct val="0"/>
              </a:spcAft>
            </a:pPr>
            <a:r>
              <a:rPr lang="en-US" i="1" dirty="0" smtClean="0">
                <a:solidFill>
                  <a:srgbClr val="00338D"/>
                </a:solidFill>
                <a:latin typeface="Californian FB" pitchFamily="18" charset="0"/>
                <a:ea typeface="Calibri" pitchFamily="34" charset="0"/>
                <a:cs typeface="Arial" pitchFamily="34" charset="0"/>
              </a:rPr>
              <a:t>Antioch</a:t>
            </a:r>
          </a:p>
          <a:p>
            <a:pPr lvl="0" eaLnBrk="0" fontAlgn="base" hangingPunct="0">
              <a:spcBef>
                <a:spcPct val="0"/>
              </a:spcBef>
              <a:spcAft>
                <a:spcPct val="0"/>
              </a:spcAft>
            </a:pPr>
            <a:r>
              <a:rPr lang="en-US" dirty="0" smtClean="0">
                <a:solidFill>
                  <a:srgbClr val="00338D"/>
                </a:solidFill>
                <a:latin typeface="Californian FB" pitchFamily="18" charset="0"/>
                <a:cs typeface="Arial" pitchFamily="34" charset="0"/>
              </a:rPr>
              <a:t>505 W. 2</a:t>
            </a:r>
            <a:r>
              <a:rPr lang="en-US" baseline="30000" dirty="0" smtClean="0">
                <a:solidFill>
                  <a:srgbClr val="00338D"/>
                </a:solidFill>
                <a:latin typeface="Californian FB" pitchFamily="18" charset="0"/>
                <a:cs typeface="Arial" pitchFamily="34" charset="0"/>
              </a:rPr>
              <a:t>nd</a:t>
            </a:r>
            <a:r>
              <a:rPr lang="en-US" dirty="0" smtClean="0">
                <a:solidFill>
                  <a:srgbClr val="00338D"/>
                </a:solidFill>
                <a:latin typeface="Californian FB" pitchFamily="18" charset="0"/>
                <a:cs typeface="Arial" pitchFamily="34" charset="0"/>
              </a:rPr>
              <a:t> Street</a:t>
            </a:r>
          </a:p>
          <a:p>
            <a:pPr lvl="0" eaLnBrk="0" fontAlgn="base" hangingPunct="0">
              <a:spcBef>
                <a:spcPct val="0"/>
              </a:spcBef>
              <a:spcAft>
                <a:spcPct val="0"/>
              </a:spcAft>
            </a:pPr>
            <a:r>
              <a:rPr lang="en-US" dirty="0" smtClean="0">
                <a:solidFill>
                  <a:srgbClr val="00338D"/>
                </a:solidFill>
                <a:latin typeface="Californian FB" pitchFamily="18" charset="0"/>
                <a:cs typeface="Arial" pitchFamily="34" charset="0"/>
              </a:rPr>
              <a:t>Antioch, CA 94509</a:t>
            </a:r>
          </a:p>
          <a:p>
            <a:pPr lvl="0" eaLnBrk="0" fontAlgn="base" hangingPunct="0">
              <a:spcBef>
                <a:spcPct val="0"/>
              </a:spcBef>
              <a:spcAft>
                <a:spcPct val="0"/>
              </a:spcAft>
            </a:pP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i="1" dirty="0" smtClean="0">
                <a:solidFill>
                  <a:srgbClr val="00338D"/>
                </a:solidFill>
                <a:latin typeface="Californian FB" pitchFamily="18" charset="0"/>
                <a:ea typeface="Calibri" pitchFamily="34" charset="0"/>
                <a:cs typeface="Arial" pitchFamily="34" charset="0"/>
              </a:rPr>
              <a:t>San Mateo/Foster City</a:t>
            </a: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1166 Triton Dr., Suite 200</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dirty="0" smtClean="0">
                <a:solidFill>
                  <a:srgbClr val="00338D"/>
                </a:solidFill>
                <a:latin typeface="Californian FB" pitchFamily="18" charset="0"/>
                <a:ea typeface="Calibri" pitchFamily="34" charset="0"/>
                <a:cs typeface="Arial" pitchFamily="34" charset="0"/>
              </a:rPr>
              <a:t>Foster City, CA 94404</a:t>
            </a:r>
            <a:endParaRPr lang="en-US"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endParaRPr lang="en-US" dirty="0">
              <a:latin typeface="Californian FB" pitchFamily="18" charset="0"/>
            </a:endParaRPr>
          </a:p>
        </p:txBody>
      </p:sp>
      <p:sp>
        <p:nvSpPr>
          <p:cNvPr id="7" name="Rectangle 6"/>
          <p:cNvSpPr/>
          <p:nvPr/>
        </p:nvSpPr>
        <p:spPr>
          <a:xfrm>
            <a:off x="4267200" y="609600"/>
            <a:ext cx="4572000" cy="5831622"/>
          </a:xfrm>
          <a:prstGeom prst="rect">
            <a:avLst/>
          </a:prstGeom>
        </p:spPr>
        <p:txBody>
          <a:bodyPr wrap="square">
            <a:spAutoFit/>
          </a:bodyPr>
          <a:lstStyle/>
          <a:p>
            <a:pPr lvl="0" eaLnBrk="0" fontAlgn="base" hangingPunct="0">
              <a:spcBef>
                <a:spcPct val="0"/>
              </a:spcBef>
              <a:spcAft>
                <a:spcPct val="0"/>
              </a:spcAft>
            </a:pPr>
            <a:r>
              <a:rPr lang="en-US" sz="1600" i="1" dirty="0" smtClean="0">
                <a:solidFill>
                  <a:srgbClr val="00338D"/>
                </a:solidFill>
                <a:latin typeface="Californian FB" pitchFamily="18" charset="0"/>
                <a:cs typeface="Arial" pitchFamily="34" charset="0"/>
              </a:rPr>
              <a:t>San Jose</a:t>
            </a:r>
          </a:p>
          <a:p>
            <a:pPr lvl="0" eaLnBrk="0" fontAlgn="base" hangingPunct="0">
              <a:spcBef>
                <a:spcPct val="0"/>
              </a:spcBef>
              <a:spcAft>
                <a:spcPct val="0"/>
              </a:spcAft>
            </a:pPr>
            <a:r>
              <a:rPr lang="en-US" sz="1600" dirty="0" smtClean="0">
                <a:solidFill>
                  <a:srgbClr val="00338D"/>
                </a:solidFill>
                <a:latin typeface="Californian FB" pitchFamily="18" charset="0"/>
                <a:ea typeface="Calibri" pitchFamily="34" charset="0"/>
                <a:cs typeface="Arial" pitchFamily="34" charset="0"/>
              </a:rPr>
              <a:t>1520 Parkmoor Ave., Suite A</a:t>
            </a: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dirty="0" smtClean="0">
                <a:solidFill>
                  <a:srgbClr val="00338D"/>
                </a:solidFill>
                <a:latin typeface="Californian FB" pitchFamily="18" charset="0"/>
                <a:ea typeface="Calibri" pitchFamily="34" charset="0"/>
                <a:cs typeface="Arial" pitchFamily="34" charset="0"/>
              </a:rPr>
              <a:t>San Jose, CA  95128</a:t>
            </a: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i="1" dirty="0" smtClean="0">
                <a:solidFill>
                  <a:srgbClr val="00338D"/>
                </a:solidFill>
                <a:latin typeface="Californian FB" pitchFamily="18" charset="0"/>
                <a:cs typeface="Arial" pitchFamily="34" charset="0"/>
              </a:rPr>
              <a:t>Monterey/Salinas</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415 Elwood</a:t>
            </a:r>
          </a:p>
          <a:p>
            <a:pPr lvl="0" eaLnBrk="0" fontAlgn="base" hangingPunct="0">
              <a:spcBef>
                <a:spcPct val="0"/>
              </a:spcBef>
              <a:spcAft>
                <a:spcPct val="0"/>
              </a:spcAft>
            </a:pPr>
            <a:r>
              <a:rPr lang="en-US" sz="1600" dirty="0" smtClean="0">
                <a:solidFill>
                  <a:srgbClr val="00338D"/>
                </a:solidFill>
                <a:latin typeface="Californian FB" pitchFamily="18" charset="0"/>
                <a:ea typeface="Calibri" pitchFamily="34" charset="0"/>
                <a:cs typeface="Arial" pitchFamily="34" charset="0"/>
              </a:rPr>
              <a:t>Salinas, CA  93901</a:t>
            </a:r>
          </a:p>
          <a:p>
            <a:pPr lvl="0" eaLnBrk="0" fontAlgn="base" hangingPunct="0">
              <a:spcBef>
                <a:spcPct val="0"/>
              </a:spcBef>
              <a:spcAft>
                <a:spcPct val="0"/>
              </a:spcAft>
            </a:pP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i="1" dirty="0" smtClean="0">
                <a:solidFill>
                  <a:srgbClr val="00338D"/>
                </a:solidFill>
                <a:latin typeface="Californian FB" pitchFamily="18" charset="0"/>
                <a:cs typeface="Arial" pitchFamily="34" charset="0"/>
              </a:rPr>
              <a:t>Greenfield</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2 South El Camino Real</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Greenfield, CA 93927</a:t>
            </a:r>
          </a:p>
          <a:p>
            <a:pPr lvl="0" eaLnBrk="0" fontAlgn="base" hangingPunct="0">
              <a:spcBef>
                <a:spcPct val="0"/>
              </a:spcBef>
              <a:spcAft>
                <a:spcPct val="0"/>
              </a:spcAft>
            </a:pP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i="1" dirty="0" smtClean="0">
                <a:solidFill>
                  <a:srgbClr val="00338D"/>
                </a:solidFill>
                <a:latin typeface="Californian FB" pitchFamily="18" charset="0"/>
                <a:cs typeface="Arial" pitchFamily="34" charset="0"/>
              </a:rPr>
              <a:t>Aptos</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7887 Soquel Dr Unit G</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Aptos, CA 95003</a:t>
            </a:r>
          </a:p>
          <a:p>
            <a:pPr lvl="0" eaLnBrk="0" fontAlgn="base" hangingPunct="0">
              <a:spcBef>
                <a:spcPct val="0"/>
              </a:spcBef>
              <a:spcAft>
                <a:spcPct val="0"/>
              </a:spcAft>
            </a:pPr>
            <a:endParaRPr lang="en-US" sz="1600" i="1" dirty="0" smtClean="0">
              <a:solidFill>
                <a:srgbClr val="00338D"/>
              </a:solidFill>
              <a:latin typeface="Californian FB" pitchFamily="18" charset="0"/>
              <a:ea typeface="Calibri" pitchFamily="34" charset="0"/>
              <a:cs typeface="Arial" pitchFamily="34" charset="0"/>
            </a:endParaRPr>
          </a:p>
          <a:p>
            <a:pPr lvl="0" eaLnBrk="0" fontAlgn="base" hangingPunct="0">
              <a:spcBef>
                <a:spcPct val="0"/>
              </a:spcBef>
              <a:spcAft>
                <a:spcPct val="0"/>
              </a:spcAft>
            </a:pPr>
            <a:r>
              <a:rPr lang="en-US" sz="1600" i="1" dirty="0" smtClean="0">
                <a:solidFill>
                  <a:srgbClr val="00338D"/>
                </a:solidFill>
                <a:latin typeface="Californian FB" pitchFamily="18" charset="0"/>
                <a:ea typeface="Calibri" pitchFamily="34" charset="0"/>
                <a:cs typeface="Arial" pitchFamily="34" charset="0"/>
              </a:rPr>
              <a:t>Orange County</a:t>
            </a:r>
          </a:p>
          <a:p>
            <a:pPr lvl="0" eaLnBrk="0" fontAlgn="base" hangingPunct="0">
              <a:spcBef>
                <a:spcPct val="0"/>
              </a:spcBef>
              <a:spcAft>
                <a:spcPct val="0"/>
              </a:spcAft>
            </a:pPr>
            <a:r>
              <a:rPr lang="en-US" sz="1600" dirty="0" smtClean="0">
                <a:solidFill>
                  <a:srgbClr val="00338D"/>
                </a:solidFill>
                <a:latin typeface="Californian FB" pitchFamily="18" charset="0"/>
                <a:ea typeface="Calibri" pitchFamily="34" charset="0"/>
                <a:cs typeface="Arial" pitchFamily="34" charset="0"/>
              </a:rPr>
              <a:t>827 Ocean Ave  </a:t>
            </a: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dirty="0" smtClean="0">
                <a:solidFill>
                  <a:srgbClr val="00338D"/>
                </a:solidFill>
                <a:latin typeface="Californian FB" pitchFamily="18" charset="0"/>
                <a:ea typeface="Calibri" pitchFamily="34" charset="0"/>
                <a:cs typeface="Arial" pitchFamily="34" charset="0"/>
              </a:rPr>
              <a:t>Seal Beach, CA  90740</a:t>
            </a:r>
          </a:p>
          <a:p>
            <a:pPr lvl="0" eaLnBrk="0" fontAlgn="base" hangingPunct="0">
              <a:spcBef>
                <a:spcPct val="0"/>
              </a:spcBef>
              <a:spcAft>
                <a:spcPct val="0"/>
              </a:spcAft>
            </a:pPr>
            <a:endParaRPr lang="en-US" sz="1600" dirty="0" smtClean="0">
              <a:solidFill>
                <a:srgbClr val="00338D"/>
              </a:solidFill>
              <a:latin typeface="Californian FB" pitchFamily="18" charset="0"/>
              <a:cs typeface="Arial" pitchFamily="34" charset="0"/>
            </a:endParaRPr>
          </a:p>
          <a:p>
            <a:pPr lvl="0" eaLnBrk="0" fontAlgn="base" hangingPunct="0">
              <a:spcBef>
                <a:spcPct val="0"/>
              </a:spcBef>
              <a:spcAft>
                <a:spcPct val="0"/>
              </a:spcAft>
            </a:pPr>
            <a:r>
              <a:rPr lang="en-US" sz="1600" i="1" dirty="0" smtClean="0">
                <a:solidFill>
                  <a:srgbClr val="00338D"/>
                </a:solidFill>
                <a:latin typeface="Californian FB" pitchFamily="18" charset="0"/>
                <a:cs typeface="Arial" pitchFamily="34" charset="0"/>
              </a:rPr>
              <a:t>LA County </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20121 Ventura Blvd Ste 317</a:t>
            </a:r>
          </a:p>
          <a:p>
            <a:pPr lvl="0" eaLnBrk="0" fontAlgn="base" hangingPunct="0">
              <a:spcBef>
                <a:spcPct val="0"/>
              </a:spcBef>
              <a:spcAft>
                <a:spcPct val="0"/>
              </a:spcAft>
            </a:pPr>
            <a:r>
              <a:rPr lang="en-US" sz="1600" dirty="0" smtClean="0">
                <a:solidFill>
                  <a:srgbClr val="00338D"/>
                </a:solidFill>
                <a:latin typeface="Californian FB" pitchFamily="18" charset="0"/>
                <a:cs typeface="Arial" pitchFamily="34" charset="0"/>
              </a:rPr>
              <a:t>Woodland Hills, Ca 91364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04800" y="838200"/>
            <a:ext cx="8229600" cy="5638800"/>
          </a:xfrm>
          <a:prstGeom prst="rect">
            <a:avLst/>
          </a:prstGeom>
        </p:spPr>
        <p:txBody>
          <a:bodyPr vert="horz" lIns="91440" tIns="45720" rIns="91440" bIns="45720" rtlCol="0">
            <a:normAutofit fontScale="32500" lnSpcReduction="20000"/>
          </a:bodyPr>
          <a:lstStyle/>
          <a:p>
            <a:pPr marL="233363" indent="-233363">
              <a:lnSpc>
                <a:spcPct val="120000"/>
              </a:lnSpc>
              <a:spcBef>
                <a:spcPct val="20000"/>
              </a:spcBef>
              <a:spcAft>
                <a:spcPts val="1200"/>
              </a:spcAft>
              <a:buFont typeface="Arial" pitchFamily="34" charset="0"/>
              <a:buChar char="•"/>
              <a:defRPr/>
            </a:pPr>
            <a:r>
              <a:rPr lang="en-US" sz="6400" b="1" dirty="0" smtClean="0">
                <a:solidFill>
                  <a:srgbClr val="00338D"/>
                </a:solidFill>
                <a:latin typeface="Californian FB" pitchFamily="18" charset="0"/>
                <a:cs typeface="Arial" pitchFamily="34" charset="0"/>
              </a:rPr>
              <a:t>Trumpet is a leading provider of state-of-the-art Behavioral Health Services, specializing in the treatment of children, adolescents and adults with Autism Spectrum Disorders (ASD) and developmental disabilities, using the principles of Applied Behavior Analysis (ABA) and/or related evidence-based approaches to treatment.</a:t>
            </a:r>
          </a:p>
          <a:p>
            <a:pPr marL="233363" lvl="0" indent="-233363">
              <a:lnSpc>
                <a:spcPct val="120000"/>
              </a:lnSpc>
              <a:spcBef>
                <a:spcPct val="20000"/>
              </a:spcBef>
              <a:spcAft>
                <a:spcPts val="1200"/>
              </a:spcAft>
              <a:buFont typeface="Arial" pitchFamily="34" charset="0"/>
              <a:buChar char="•"/>
              <a:defRPr/>
            </a:pPr>
            <a:r>
              <a:rPr lang="en-US" sz="6400" b="1" dirty="0" smtClean="0">
                <a:solidFill>
                  <a:srgbClr val="00338D"/>
                </a:solidFill>
                <a:latin typeface="Californian FB" pitchFamily="18" charset="0"/>
                <a:cs typeface="Arial" pitchFamily="34" charset="0"/>
              </a:rPr>
              <a:t>Trumpet has been delivering positive clinical outcomes for over 30 years</a:t>
            </a:r>
          </a:p>
          <a:p>
            <a:pPr marL="233363" lvl="0" indent="-233363">
              <a:lnSpc>
                <a:spcPct val="120000"/>
              </a:lnSpc>
              <a:spcBef>
                <a:spcPct val="20000"/>
              </a:spcBef>
              <a:spcAft>
                <a:spcPts val="1200"/>
              </a:spcAft>
              <a:buFont typeface="Arial" pitchFamily="34" charset="0"/>
              <a:buChar char="•"/>
              <a:defRPr/>
            </a:pPr>
            <a:r>
              <a:rPr lang="en-US" sz="6400" b="1" dirty="0" smtClean="0">
                <a:solidFill>
                  <a:srgbClr val="00338D"/>
                </a:solidFill>
                <a:latin typeface="Californian FB" pitchFamily="18" charset="0"/>
                <a:cs typeface="Arial" pitchFamily="34" charset="0"/>
              </a:rPr>
              <a:t>Trumpet works with Parents, Schools, Agencies, and Managed Care Companies, serving clients in schools, in centers, and in the home</a:t>
            </a:r>
          </a:p>
          <a:p>
            <a:pPr marL="233363" indent="-233363">
              <a:lnSpc>
                <a:spcPct val="120000"/>
              </a:lnSpc>
              <a:spcBef>
                <a:spcPct val="20000"/>
              </a:spcBef>
              <a:spcAft>
                <a:spcPts val="1200"/>
              </a:spcAft>
              <a:buFont typeface="Arial" pitchFamily="34" charset="0"/>
              <a:buChar char="•"/>
              <a:defRPr/>
            </a:pPr>
            <a:r>
              <a:rPr lang="en-US" sz="6400" b="1" dirty="0" smtClean="0">
                <a:solidFill>
                  <a:srgbClr val="00338D"/>
                </a:solidFill>
                <a:latin typeface="Californian FB" pitchFamily="18" charset="0"/>
                <a:cs typeface="Arial" pitchFamily="34" charset="0"/>
              </a:rPr>
              <a:t>Approximately 1000 team members, practicing in 9 states (AZ, CA, CO, HI, KS, MO, OH, WI, and WY)</a:t>
            </a:r>
          </a:p>
          <a:p>
            <a:pPr marL="233363" indent="-233363">
              <a:lnSpc>
                <a:spcPct val="120000"/>
              </a:lnSpc>
              <a:spcBef>
                <a:spcPct val="20000"/>
              </a:spcBef>
              <a:spcAft>
                <a:spcPts val="1200"/>
              </a:spcAft>
              <a:defRPr/>
            </a:pPr>
            <a:endParaRPr lang="en-US" sz="6400" b="1" u="sng" dirty="0" smtClean="0">
              <a:solidFill>
                <a:srgbClr val="00338D"/>
              </a:solidFill>
              <a:latin typeface="Californian FB" pitchFamily="18" charset="0"/>
              <a:cs typeface="Arial" pitchFamily="34" charset="0"/>
            </a:endParaRPr>
          </a:p>
          <a:p>
            <a:pPr marL="233363" lvl="0" indent="-233363">
              <a:spcBef>
                <a:spcPct val="20000"/>
              </a:spcBef>
              <a:spcAft>
                <a:spcPts val="1200"/>
              </a:spcAft>
              <a:buFont typeface="Arial" pitchFamily="34" charset="0"/>
              <a:buChar char="•"/>
              <a:defRPr/>
            </a:pPr>
            <a:endParaRPr lang="en-US" dirty="0" smtClean="0">
              <a:solidFill>
                <a:srgbClr val="00338D"/>
              </a:solidFill>
              <a:latin typeface="Arial" pitchFamily="34" charset="0"/>
              <a:cs typeface="Arial" pitchFamily="34" charset="0"/>
            </a:endParaRPr>
          </a:p>
          <a:p>
            <a:pPr marL="233363" marR="0" lvl="0" indent="-233363" algn="l" defTabSz="914400" rtl="0" eaLnBrk="1" fontAlgn="auto" latinLnBrk="0" hangingPunct="1">
              <a:lnSpc>
                <a:spcPct val="100000"/>
              </a:lnSpc>
              <a:spcBef>
                <a:spcPct val="20000"/>
              </a:spcBef>
              <a:spcAft>
                <a:spcPts val="1200"/>
              </a:spcAft>
              <a:buClrTx/>
              <a:buSzTx/>
              <a:tabLst/>
              <a:defRPr/>
            </a:pPr>
            <a:endParaRPr kumimoji="0" lang="en-US" sz="1800" i="0" u="none" strike="noStrike" kern="1200" cap="none" spc="0" normalizeH="0" baseline="0" noProof="0" dirty="0" smtClean="0">
              <a:ln>
                <a:noFill/>
              </a:ln>
              <a:solidFill>
                <a:srgbClr val="00338D"/>
              </a:solidFill>
              <a:effectLst/>
              <a:uLnTx/>
              <a:uFillTx/>
              <a:latin typeface="Arial" pitchFamily="34" charset="0"/>
              <a:ea typeface="+mn-ea"/>
              <a:cs typeface="Arial" pitchFamily="34" charset="0"/>
            </a:endParaRPr>
          </a:p>
        </p:txBody>
      </p:sp>
      <p:sp>
        <p:nvSpPr>
          <p:cNvPr id="11" name="Title 2"/>
          <p:cNvSpPr>
            <a:spLocks noGrp="1"/>
          </p:cNvSpPr>
          <p:nvPr>
            <p:ph type="title"/>
          </p:nvPr>
        </p:nvSpPr>
        <p:spPr>
          <a:xfrm>
            <a:off x="152400" y="304800"/>
            <a:ext cx="6399600" cy="432000"/>
          </a:xfrm>
        </p:spPr>
        <p:txBody>
          <a:bodyPr>
            <a:normAutofit fontScale="90000"/>
          </a:bodyPr>
          <a:lstStyle/>
          <a:p>
            <a:pPr lvl="0">
              <a:defRPr/>
            </a:pPr>
            <a:r>
              <a:rPr lang="en-US" sz="3600" b="1" dirty="0" smtClean="0">
                <a:latin typeface="Californian FB" pitchFamily="18" charset="0"/>
              </a:rPr>
              <a:t>About Trumpet Behavioral Health</a:t>
            </a:r>
            <a:endParaRPr lang="en-US" sz="3600" b="1" dirty="0">
              <a:latin typeface="Californian FB"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04800" y="1371600"/>
            <a:ext cx="8229600" cy="48006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100000"/>
              </a:lnSpc>
              <a:spcBef>
                <a:spcPct val="20000"/>
              </a:spcBef>
              <a:spcAft>
                <a:spcPts val="1200"/>
              </a:spcAft>
              <a:buClrTx/>
              <a:buSzTx/>
              <a:tabLst/>
              <a:defRPr/>
            </a:pPr>
            <a:endParaRPr kumimoji="0" lang="en-US" sz="1800" i="0" u="none" strike="noStrike" kern="1200" cap="none" spc="0" normalizeH="0" baseline="0" noProof="0" dirty="0" smtClean="0">
              <a:ln>
                <a:noFill/>
              </a:ln>
              <a:solidFill>
                <a:srgbClr val="00338D"/>
              </a:solidFill>
              <a:effectLst/>
              <a:uLnTx/>
              <a:uFillTx/>
              <a:latin typeface="Arial" pitchFamily="34" charset="0"/>
              <a:ea typeface="+mn-ea"/>
              <a:cs typeface="Arial" pitchFamily="34" charset="0"/>
            </a:endParaRPr>
          </a:p>
        </p:txBody>
      </p:sp>
      <p:sp>
        <p:nvSpPr>
          <p:cNvPr id="11" name="Title 2"/>
          <p:cNvSpPr>
            <a:spLocks noGrp="1"/>
          </p:cNvSpPr>
          <p:nvPr>
            <p:ph type="title"/>
          </p:nvPr>
        </p:nvSpPr>
        <p:spPr>
          <a:xfrm>
            <a:off x="432000" y="304800"/>
            <a:ext cx="6120000" cy="432000"/>
          </a:xfrm>
        </p:spPr>
        <p:txBody>
          <a:bodyPr>
            <a:normAutofit fontScale="90000"/>
          </a:bodyPr>
          <a:lstStyle/>
          <a:p>
            <a:pPr lvl="0">
              <a:defRPr/>
            </a:pPr>
            <a:r>
              <a:rPr lang="en-US" sz="3600" b="1" dirty="0" smtClean="0">
                <a:latin typeface="Californian FB" pitchFamily="18" charset="0"/>
              </a:rPr>
              <a:t>                          Our Team</a:t>
            </a:r>
            <a:endParaRPr lang="en-US" sz="3600" b="1" dirty="0">
              <a:latin typeface="Californian FB" pitchFamily="18" charset="0"/>
            </a:endParaRPr>
          </a:p>
        </p:txBody>
      </p:sp>
      <p:sp>
        <p:nvSpPr>
          <p:cNvPr id="4" name="Rectangle 3"/>
          <p:cNvSpPr/>
          <p:nvPr/>
        </p:nvSpPr>
        <p:spPr>
          <a:xfrm>
            <a:off x="228600" y="1143000"/>
            <a:ext cx="8458200" cy="4647426"/>
          </a:xfrm>
          <a:prstGeom prst="rect">
            <a:avLst/>
          </a:prstGeom>
        </p:spPr>
        <p:txBody>
          <a:bodyPr wrap="square">
            <a:spAutoFit/>
          </a:bodyPr>
          <a:lstStyle/>
          <a:p>
            <a:pPr marL="690563" lvl="1"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The national presence allows TBH’s team of clinicians to collaborate on cases, best practices and standardize outcomes, treatment goals and overall client success. </a:t>
            </a:r>
          </a:p>
          <a:p>
            <a:pPr marL="690563" lvl="1"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Consultants consist of BCBAs, </a:t>
            </a:r>
            <a:r>
              <a:rPr lang="en-US" sz="2000" dirty="0" err="1" smtClean="0">
                <a:solidFill>
                  <a:srgbClr val="00338D"/>
                </a:solidFill>
                <a:latin typeface="Californian FB" pitchFamily="18" charset="0"/>
                <a:cs typeface="Arial" pitchFamily="34" charset="0"/>
              </a:rPr>
              <a:t>PHD’s</a:t>
            </a:r>
            <a:r>
              <a:rPr lang="en-US" sz="2000" dirty="0" smtClean="0">
                <a:solidFill>
                  <a:srgbClr val="00338D"/>
                </a:solidFill>
                <a:latin typeface="Californian FB" pitchFamily="18" charset="0"/>
                <a:cs typeface="Arial" pitchFamily="34" charset="0"/>
              </a:rPr>
              <a:t>, </a:t>
            </a:r>
            <a:r>
              <a:rPr lang="en-US" sz="2000" dirty="0" err="1" smtClean="0">
                <a:solidFill>
                  <a:srgbClr val="00338D"/>
                </a:solidFill>
                <a:latin typeface="Californian FB" pitchFamily="18" charset="0"/>
                <a:cs typeface="Arial" pitchFamily="34" charset="0"/>
              </a:rPr>
              <a:t>MFT’s</a:t>
            </a:r>
            <a:r>
              <a:rPr lang="en-US" sz="2000" dirty="0" smtClean="0">
                <a:solidFill>
                  <a:srgbClr val="00338D"/>
                </a:solidFill>
                <a:latin typeface="Californian FB" pitchFamily="18" charset="0"/>
                <a:cs typeface="Arial" pitchFamily="34" charset="0"/>
              </a:rPr>
              <a:t> and Masters in related degrees</a:t>
            </a:r>
          </a:p>
          <a:p>
            <a:pPr marL="690563" lvl="1"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TBH skills trainers work 1:1 with each client and have degrees in psychology, education </a:t>
            </a:r>
            <a:r>
              <a:rPr lang="en-US" sz="2000" dirty="0" smtClean="0">
                <a:solidFill>
                  <a:srgbClr val="00338D"/>
                </a:solidFill>
                <a:latin typeface="Californian FB" pitchFamily="18" charset="0"/>
                <a:cs typeface="Arial" pitchFamily="34" charset="0"/>
              </a:rPr>
              <a:t>and behavioral health </a:t>
            </a:r>
            <a:r>
              <a:rPr lang="en-US" sz="2000" dirty="0" smtClean="0">
                <a:solidFill>
                  <a:srgbClr val="00338D"/>
                </a:solidFill>
                <a:latin typeface="Californian FB" pitchFamily="18" charset="0"/>
                <a:cs typeface="Arial" pitchFamily="34" charset="0"/>
              </a:rPr>
              <a:t>related fields.  </a:t>
            </a:r>
          </a:p>
          <a:p>
            <a:pPr marL="690563" lvl="1"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All TBH clinical team members receive 40 or more hrs of continuing education yearly. </a:t>
            </a:r>
          </a:p>
          <a:p>
            <a:pPr marL="233363" indent="-233363">
              <a:spcBef>
                <a:spcPct val="20000"/>
              </a:spcBef>
              <a:spcAft>
                <a:spcPts val="1200"/>
              </a:spcAft>
              <a:buFont typeface="Arial" pitchFamily="34" charset="0"/>
              <a:buChar char="•"/>
              <a:defRPr/>
            </a:pPr>
            <a:r>
              <a:rPr lang="en-US" sz="2000" dirty="0" smtClean="0">
                <a:solidFill>
                  <a:srgbClr val="00338D"/>
                </a:solidFill>
                <a:latin typeface="Californian FB" pitchFamily="18" charset="0"/>
                <a:cs typeface="Arial" pitchFamily="34" charset="0"/>
              </a:rPr>
              <a:t>We also provide training and case management systems to care providers, parents and educators through our technology division and the </a:t>
            </a:r>
            <a:r>
              <a:rPr lang="en-US" sz="2000" b="1" dirty="0" smtClean="0">
                <a:solidFill>
                  <a:srgbClr val="00338D"/>
                </a:solidFill>
                <a:latin typeface="Californian FB" pitchFamily="18" charset="0"/>
                <a:cs typeface="Arial" pitchFamily="34" charset="0"/>
              </a:rPr>
              <a:t>AutismPro </a:t>
            </a:r>
            <a:r>
              <a:rPr lang="en-US" sz="2000" dirty="0" smtClean="0">
                <a:solidFill>
                  <a:srgbClr val="00338D"/>
                </a:solidFill>
                <a:latin typeface="Californian FB" pitchFamily="18" charset="0"/>
                <a:cs typeface="Arial" pitchFamily="34" charset="0"/>
              </a:rPr>
              <a:t>product.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096000" y="1143000"/>
            <a:ext cx="2590800" cy="4953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6600" y="1143000"/>
            <a:ext cx="2514600" cy="4953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 y="3581400"/>
            <a:ext cx="2514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 y="1143000"/>
            <a:ext cx="2514600" cy="2286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idx="1"/>
          </p:nvPr>
        </p:nvSpPr>
        <p:spPr>
          <a:xfrm>
            <a:off x="247850" y="1143000"/>
            <a:ext cx="8407200" cy="4953000"/>
          </a:xfrm>
        </p:spPr>
        <p:txBody>
          <a:bodyPr numCol="3" spcCol="457200">
            <a:normAutofit/>
          </a:bodyPr>
          <a:lstStyle/>
          <a:p>
            <a:r>
              <a:rPr lang="en-US" sz="1200" i="1" dirty="0" smtClean="0">
                <a:solidFill>
                  <a:schemeClr val="bg1"/>
                </a:solidFill>
              </a:rPr>
              <a:t>  BEHAVIOR INTERVENTION</a:t>
            </a:r>
          </a:p>
          <a:p>
            <a:pPr marL="344488" indent="-223838">
              <a:spcBef>
                <a:spcPts val="600"/>
              </a:spcBef>
              <a:spcAft>
                <a:spcPts val="600"/>
              </a:spcAft>
              <a:buFont typeface="Arial" pitchFamily="34" charset="0"/>
              <a:buChar char="•"/>
            </a:pPr>
            <a:r>
              <a:rPr lang="en-US" sz="1200" dirty="0" smtClean="0">
                <a:solidFill>
                  <a:schemeClr val="bg1"/>
                </a:solidFill>
              </a:rPr>
              <a:t>3 years and above</a:t>
            </a:r>
          </a:p>
          <a:p>
            <a:pPr marL="344488" indent="-223838">
              <a:spcBef>
                <a:spcPts val="600"/>
              </a:spcBef>
              <a:spcAft>
                <a:spcPts val="600"/>
              </a:spcAft>
              <a:buFont typeface="Arial" pitchFamily="34" charset="0"/>
              <a:buChar char="•"/>
            </a:pPr>
            <a:r>
              <a:rPr lang="en-US" sz="1200" dirty="0" smtClean="0">
                <a:solidFill>
                  <a:schemeClr val="bg1"/>
                </a:solidFill>
              </a:rPr>
              <a:t>Home-based or center-based direct instruction</a:t>
            </a:r>
          </a:p>
          <a:p>
            <a:pPr marL="344488" indent="-223838">
              <a:spcBef>
                <a:spcPts val="600"/>
              </a:spcBef>
              <a:spcAft>
                <a:spcPts val="600"/>
              </a:spcAft>
              <a:buFont typeface="Arial" pitchFamily="34" charset="0"/>
              <a:buChar char="•"/>
            </a:pPr>
            <a:r>
              <a:rPr lang="en-US" sz="1200" dirty="0">
                <a:solidFill>
                  <a:schemeClr val="bg1"/>
                </a:solidFill>
              </a:rPr>
              <a:t>Functional Behavior Assessments</a:t>
            </a:r>
            <a:endParaRPr lang="en-US" sz="1200" dirty="0" smtClean="0">
              <a:solidFill>
                <a:schemeClr val="bg1"/>
              </a:solidFill>
            </a:endParaRPr>
          </a:p>
          <a:p>
            <a:pPr marL="344488" indent="-223838">
              <a:spcBef>
                <a:spcPts val="600"/>
              </a:spcBef>
              <a:spcAft>
                <a:spcPts val="600"/>
              </a:spcAft>
              <a:buFont typeface="Arial" pitchFamily="34" charset="0"/>
              <a:buChar char="•"/>
            </a:pPr>
            <a:r>
              <a:rPr lang="en-US" sz="1200" i="1" dirty="0" smtClean="0">
                <a:solidFill>
                  <a:schemeClr val="bg1"/>
                </a:solidFill>
              </a:rPr>
              <a:t>Social Skills groups</a:t>
            </a:r>
          </a:p>
          <a:p>
            <a:pPr marL="120650" indent="0">
              <a:spcBef>
                <a:spcPts val="600"/>
              </a:spcBef>
              <a:spcAft>
                <a:spcPts val="600"/>
              </a:spcAft>
            </a:pPr>
            <a:endParaRPr lang="en-US" sz="1200" i="1" dirty="0" smtClean="0">
              <a:solidFill>
                <a:schemeClr val="tx2"/>
              </a:solidFill>
            </a:endParaRPr>
          </a:p>
          <a:p>
            <a:pPr marL="120650" indent="0">
              <a:spcBef>
                <a:spcPts val="600"/>
              </a:spcBef>
              <a:spcAft>
                <a:spcPts val="600"/>
              </a:spcAft>
            </a:pPr>
            <a:r>
              <a:rPr lang="en-US" sz="1200" i="1" dirty="0" smtClean="0">
                <a:solidFill>
                  <a:schemeClr val="accent3">
                    <a:lumMod val="50000"/>
                  </a:schemeClr>
                </a:solidFill>
              </a:rPr>
              <a:t>PARENT AND FAMILY</a:t>
            </a:r>
          </a:p>
          <a:p>
            <a:pPr marL="233363" indent="-223838">
              <a:spcBef>
                <a:spcPts val="600"/>
              </a:spcBef>
              <a:spcAft>
                <a:spcPts val="600"/>
              </a:spcAft>
              <a:buFont typeface="Arial" pitchFamily="34" charset="0"/>
              <a:buChar char="•"/>
            </a:pPr>
            <a:r>
              <a:rPr lang="en-US" sz="1200" dirty="0" smtClean="0">
                <a:solidFill>
                  <a:schemeClr val="accent3">
                    <a:lumMod val="50000"/>
                  </a:schemeClr>
                </a:solidFill>
              </a:rPr>
              <a:t>Parent Education and Training</a:t>
            </a:r>
          </a:p>
          <a:p>
            <a:pPr marL="233363" indent="-223838">
              <a:spcBef>
                <a:spcPts val="600"/>
              </a:spcBef>
              <a:spcAft>
                <a:spcPts val="600"/>
              </a:spcAft>
              <a:buFont typeface="Arial" pitchFamily="34" charset="0"/>
              <a:buChar char="•"/>
            </a:pPr>
            <a:r>
              <a:rPr lang="en-US" sz="1200" dirty="0" smtClean="0">
                <a:solidFill>
                  <a:schemeClr val="accent3">
                    <a:lumMod val="50000"/>
                  </a:schemeClr>
                </a:solidFill>
              </a:rPr>
              <a:t>Outreach services to remote areas</a:t>
            </a:r>
          </a:p>
          <a:p>
            <a:pPr marL="233363" indent="-223838">
              <a:spcBef>
                <a:spcPts val="600"/>
              </a:spcBef>
              <a:spcAft>
                <a:spcPts val="600"/>
              </a:spcAft>
              <a:buFont typeface="Arial" pitchFamily="34" charset="0"/>
              <a:buChar char="•"/>
            </a:pPr>
            <a:r>
              <a:rPr lang="en-US" sz="1200" dirty="0" smtClean="0">
                <a:solidFill>
                  <a:schemeClr val="accent3">
                    <a:lumMod val="50000"/>
                  </a:schemeClr>
                </a:solidFill>
              </a:rPr>
              <a:t>Sibling workshops</a:t>
            </a:r>
          </a:p>
          <a:p>
            <a:pPr marL="233363" indent="-223838">
              <a:spcBef>
                <a:spcPts val="600"/>
              </a:spcBef>
              <a:spcAft>
                <a:spcPts val="600"/>
              </a:spcAft>
              <a:buFont typeface="Arial" pitchFamily="34" charset="0"/>
              <a:buChar char="•"/>
            </a:pPr>
            <a:r>
              <a:rPr lang="en-US" sz="1200" dirty="0" smtClean="0">
                <a:solidFill>
                  <a:schemeClr val="accent3">
                    <a:lumMod val="50000"/>
                  </a:schemeClr>
                </a:solidFill>
              </a:rPr>
              <a:t>After School programs </a:t>
            </a:r>
          </a:p>
          <a:p>
            <a:pPr marL="233363" indent="-223838">
              <a:spcBef>
                <a:spcPts val="600"/>
              </a:spcBef>
              <a:spcAft>
                <a:spcPts val="600"/>
              </a:spcAft>
              <a:buFont typeface="Arial" pitchFamily="34" charset="0"/>
              <a:buChar char="•"/>
            </a:pPr>
            <a:r>
              <a:rPr lang="en-US" sz="1200" dirty="0" smtClean="0">
                <a:solidFill>
                  <a:schemeClr val="accent3">
                    <a:lumMod val="50000"/>
                  </a:schemeClr>
                </a:solidFill>
              </a:rPr>
              <a:t>Speech and OT therapy</a:t>
            </a:r>
          </a:p>
          <a:p>
            <a:r>
              <a:rPr lang="en-US" sz="1200" dirty="0" smtClean="0">
                <a:solidFill>
                  <a:schemeClr val="accent3">
                    <a:lumMod val="50000"/>
                  </a:schemeClr>
                </a:solidFill>
              </a:rPr>
              <a:t>   EARLY INTERVENTION</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Early Intervention </a:t>
            </a:r>
            <a:br>
              <a:rPr lang="en-US" sz="1200" dirty="0" smtClean="0">
                <a:solidFill>
                  <a:schemeClr val="accent3">
                    <a:lumMod val="50000"/>
                  </a:schemeClr>
                </a:solidFill>
              </a:rPr>
            </a:br>
            <a:r>
              <a:rPr lang="en-US" sz="1200" dirty="0" smtClean="0">
                <a:solidFill>
                  <a:schemeClr val="accent3">
                    <a:lumMod val="50000"/>
                  </a:schemeClr>
                </a:solidFill>
              </a:rPr>
              <a:t>(birth to 3 years)</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Home-based or center-based direct instruction</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Language</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Social</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Behavior Management</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Skill Acquisition</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Speech and </a:t>
            </a:r>
            <a:r>
              <a:rPr lang="en-US" sz="1200" dirty="0">
                <a:solidFill>
                  <a:schemeClr val="accent3">
                    <a:lumMod val="50000"/>
                  </a:schemeClr>
                </a:solidFill>
              </a:rPr>
              <a:t>O</a:t>
            </a:r>
            <a:r>
              <a:rPr lang="en-US" sz="1200" dirty="0" smtClean="0">
                <a:solidFill>
                  <a:schemeClr val="accent3">
                    <a:lumMod val="50000"/>
                  </a:schemeClr>
                </a:solidFill>
              </a:rPr>
              <a:t>ccupational therapy services</a:t>
            </a:r>
          </a:p>
          <a:p>
            <a:pPr marL="344488" indent="-223838">
              <a:spcBef>
                <a:spcPts val="600"/>
              </a:spcBef>
              <a:spcAft>
                <a:spcPts val="600"/>
              </a:spcAft>
              <a:buFont typeface="Arial" pitchFamily="34" charset="0"/>
              <a:buChar char="•"/>
            </a:pPr>
            <a:r>
              <a:rPr lang="en-US" sz="1200" dirty="0" smtClean="0">
                <a:solidFill>
                  <a:schemeClr val="accent3">
                    <a:lumMod val="50000"/>
                  </a:schemeClr>
                </a:solidFill>
              </a:rPr>
              <a:t>Summer programs</a:t>
            </a:r>
          </a:p>
          <a:p>
            <a:r>
              <a:rPr lang="en-US" sz="1200" dirty="0" smtClean="0">
                <a:solidFill>
                  <a:schemeClr val="accent3">
                    <a:lumMod val="50000"/>
                  </a:schemeClr>
                </a:solidFill>
              </a:rPr>
              <a:t> </a:t>
            </a:r>
          </a:p>
          <a:p>
            <a:endParaRPr lang="en-US" sz="1200" dirty="0" smtClean="0">
              <a:solidFill>
                <a:schemeClr val="tx2"/>
              </a:solidFill>
            </a:endParaRPr>
          </a:p>
          <a:p>
            <a:endParaRPr lang="en-US" sz="1200" dirty="0" smtClean="0">
              <a:solidFill>
                <a:srgbClr val="006600"/>
              </a:solidFill>
            </a:endParaRPr>
          </a:p>
          <a:p>
            <a:r>
              <a:rPr lang="en-US" sz="1200" dirty="0" smtClean="0">
                <a:solidFill>
                  <a:schemeClr val="accent3">
                    <a:lumMod val="50000"/>
                  </a:schemeClr>
                </a:solidFill>
              </a:rPr>
              <a:t> COORDINATION OF CARE</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Functional behavioral assessments</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Program design and evaluation </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Individual treatment plans</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IEP support</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Teaching training and support</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Managed Care coordination and Reports</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Coordinated service plans with teachers</a:t>
            </a:r>
          </a:p>
          <a:p>
            <a:pPr marL="344488" indent="-233363">
              <a:spcBef>
                <a:spcPts val="600"/>
              </a:spcBef>
              <a:spcAft>
                <a:spcPts val="600"/>
              </a:spcAft>
              <a:buFont typeface="Arial" pitchFamily="34" charset="0"/>
              <a:buChar char="•"/>
            </a:pPr>
            <a:r>
              <a:rPr lang="en-US" sz="1200" dirty="0" smtClean="0">
                <a:solidFill>
                  <a:schemeClr val="accent3">
                    <a:lumMod val="50000"/>
                  </a:schemeClr>
                </a:solidFill>
              </a:rPr>
              <a:t>Communication with the family primary care physicians </a:t>
            </a:r>
          </a:p>
          <a:p>
            <a:endParaRPr lang="en-US" sz="1200" dirty="0">
              <a:solidFill>
                <a:schemeClr val="tx2"/>
              </a:solidFill>
            </a:endParaRPr>
          </a:p>
        </p:txBody>
      </p:sp>
      <p:sp>
        <p:nvSpPr>
          <p:cNvPr id="9" name="Title Placeholder 1"/>
          <p:cNvSpPr txBox="1">
            <a:spLocks/>
          </p:cNvSpPr>
          <p:nvPr/>
        </p:nvSpPr>
        <p:spPr>
          <a:xfrm>
            <a:off x="457200" y="274638"/>
            <a:ext cx="8229600"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rgbClr val="00338D"/>
                </a:solidFill>
                <a:effectLst/>
                <a:uLnTx/>
                <a:uFillTx/>
                <a:latin typeface="Arial Narrow" pitchFamily="34" charset="0"/>
                <a:ea typeface="+mj-ea"/>
                <a:cs typeface="+mj-cs"/>
              </a:rPr>
              <a:t>Overview of </a:t>
            </a:r>
            <a:r>
              <a:rPr lang="en-US" sz="2800" dirty="0" smtClean="0">
                <a:solidFill>
                  <a:srgbClr val="00338D"/>
                </a:solidFill>
                <a:latin typeface="Arial Narrow" pitchFamily="34" charset="0"/>
                <a:ea typeface="+mj-ea"/>
                <a:cs typeface="+mj-cs"/>
              </a:rPr>
              <a:t>Services</a:t>
            </a:r>
            <a:endParaRPr kumimoji="0" lang="en-US" sz="2800" i="0" u="none" strike="noStrike" kern="1200" cap="none" spc="0" normalizeH="0" baseline="0" noProof="0" dirty="0">
              <a:ln>
                <a:noFill/>
              </a:ln>
              <a:solidFill>
                <a:srgbClr val="00338D"/>
              </a:solidFill>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b="0" dirty="0" smtClean="0"/>
          </a:p>
          <a:p>
            <a:pPr algn="ctr"/>
            <a:endParaRPr lang="en-US" sz="3600" b="0" dirty="0" smtClean="0"/>
          </a:p>
          <a:p>
            <a:pPr algn="ctr"/>
            <a:r>
              <a:rPr lang="en-US" sz="3600" dirty="0" smtClean="0">
                <a:solidFill>
                  <a:schemeClr val="accent1">
                    <a:lumMod val="50000"/>
                  </a:schemeClr>
                </a:solidFill>
                <a:latin typeface="Californian FB" pitchFamily="18" charset="0"/>
              </a:rPr>
              <a:t>HOW DOES THE MANDATE EFFECT  MY FAMILY?</a:t>
            </a:r>
            <a:endParaRPr lang="en-US" sz="3600" dirty="0">
              <a:solidFill>
                <a:schemeClr val="accent1">
                  <a:lumMod val="50000"/>
                </a:schemeClr>
              </a:solidFill>
              <a:latin typeface="Californian FB"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685800" y="1371600"/>
            <a:ext cx="6781800" cy="4953000"/>
          </a:xfrm>
          <a:prstGeom prst="rect">
            <a:avLst/>
          </a:prstGeom>
        </p:spPr>
        <p:txBody>
          <a:bodyPr vert="horz" lIns="91440" tIns="45720" rIns="91440" bIns="45720" rtlCol="0">
            <a:normAutofit/>
          </a:bodyPr>
          <a:lstStyle/>
          <a:p>
            <a:pPr marL="1147763" lvl="2" indent="-233363">
              <a:spcBef>
                <a:spcPct val="20000"/>
              </a:spcBef>
              <a:spcAft>
                <a:spcPts val="1200"/>
              </a:spcAft>
              <a:buFont typeface="Arial" pitchFamily="34" charset="0"/>
              <a:buChar char="•"/>
              <a:defRPr/>
            </a:pPr>
            <a:r>
              <a:rPr lang="en-US" sz="2000" b="1" u="sng" dirty="0" smtClean="0">
                <a:latin typeface="Californian FB" pitchFamily="18" charset="0"/>
              </a:rPr>
              <a:t>DMHC (Department of Managed Healthcare) </a:t>
            </a:r>
          </a:p>
          <a:p>
            <a:pPr lvl="1"/>
            <a:r>
              <a:rPr lang="en-US" sz="2000" dirty="0" smtClean="0">
                <a:latin typeface="Californian FB" pitchFamily="18" charset="0"/>
              </a:rPr>
              <a:t>DMHC is the primary regulator of health care service plans, which offer a wide variety of health care products including full-service managed care, PPO, </a:t>
            </a:r>
            <a:r>
              <a:rPr lang="en-US" sz="2000" dirty="0" err="1" smtClean="0">
                <a:latin typeface="Californian FB" pitchFamily="18" charset="0"/>
              </a:rPr>
              <a:t>EPO</a:t>
            </a:r>
            <a:r>
              <a:rPr lang="en-US" sz="2000" dirty="0" smtClean="0">
                <a:latin typeface="Californian FB" pitchFamily="18" charset="0"/>
              </a:rPr>
              <a:t> and Point of Service (“POS”) products. </a:t>
            </a:r>
            <a:r>
              <a:rPr lang="en-US" sz="2000" dirty="0" err="1" smtClean="0">
                <a:latin typeface="Californian FB" pitchFamily="18" charset="0"/>
              </a:rPr>
              <a:t>DMHC’s</a:t>
            </a:r>
            <a:r>
              <a:rPr lang="en-US" sz="2000" dirty="0" smtClean="0">
                <a:latin typeface="Californian FB" pitchFamily="18" charset="0"/>
              </a:rPr>
              <a:t> exclusive focus is on the health care plan market and on protecting consumers, providers and market participants within that market.</a:t>
            </a:r>
          </a:p>
          <a:p>
            <a:pPr marL="1147763" lvl="2" indent="-233363">
              <a:spcBef>
                <a:spcPct val="20000"/>
              </a:spcBef>
              <a:spcAft>
                <a:spcPts val="1200"/>
              </a:spcAft>
              <a:buFont typeface="Arial" pitchFamily="34" charset="0"/>
              <a:buChar char="•"/>
              <a:defRPr/>
            </a:pPr>
            <a:r>
              <a:rPr lang="en-US" sz="2000" b="1" u="sng" dirty="0" smtClean="0">
                <a:latin typeface="Californian FB" pitchFamily="18" charset="0"/>
              </a:rPr>
              <a:t>CDI (California Division of Insurance) </a:t>
            </a:r>
          </a:p>
          <a:p>
            <a:pPr lvl="1"/>
            <a:r>
              <a:rPr lang="en-US" sz="2000" dirty="0" smtClean="0">
                <a:latin typeface="Californian FB" pitchFamily="18" charset="0"/>
              </a:rPr>
              <a:t>By statute, CDI is the primary regulator of all entities that are engaged in the business of health insurance except those entities subject to the jurisdiction of another </a:t>
            </a:r>
            <a:r>
              <a:rPr lang="en-US" sz="2000" dirty="0" smtClean="0">
                <a:latin typeface="Californian FB" pitchFamily="18" charset="0"/>
              </a:rPr>
              <a:t>government agency</a:t>
            </a:r>
            <a:r>
              <a:rPr lang="en-US" sz="2000" dirty="0" smtClean="0">
                <a:latin typeface="Californian FB" pitchFamily="18" charset="0"/>
              </a:rPr>
              <a:t>. </a:t>
            </a:r>
          </a:p>
        </p:txBody>
      </p:sp>
      <p:sp>
        <p:nvSpPr>
          <p:cNvPr id="12" name="Title Placeholder 1"/>
          <p:cNvSpPr txBox="1">
            <a:spLocks/>
          </p:cNvSpPr>
          <p:nvPr/>
        </p:nvSpPr>
        <p:spPr>
          <a:xfrm>
            <a:off x="457200" y="762000"/>
            <a:ext cx="8229600"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00338D"/>
                </a:solidFill>
                <a:latin typeface="Californian FB" pitchFamily="18" charset="0"/>
                <a:ea typeface="+mj-ea"/>
                <a:cs typeface="+mj-cs"/>
              </a:rPr>
              <a:t>Who regulates the insurance plans in CA?</a:t>
            </a:r>
            <a:endParaRPr kumimoji="0" lang="en-US" sz="2800" b="1" i="0" u="none" strike="noStrike" kern="1200" cap="none" spc="0" normalizeH="0" baseline="0" noProof="0" dirty="0">
              <a:ln>
                <a:noFill/>
              </a:ln>
              <a:solidFill>
                <a:srgbClr val="00338D"/>
              </a:solidFill>
              <a:effectLst/>
              <a:uLnTx/>
              <a:uFillTx/>
              <a:latin typeface="Californian FB" pitchFamily="18"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04800" y="914400"/>
            <a:ext cx="8229600" cy="4953000"/>
          </a:xfrm>
          <a:prstGeom prst="rect">
            <a:avLst/>
          </a:prstGeom>
        </p:spPr>
        <p:txBody>
          <a:bodyPr vert="horz" lIns="91440" tIns="45720" rIns="91440" bIns="45720" rtlCol="0">
            <a:normAutofit/>
          </a:bodyPr>
          <a:lstStyle/>
          <a:p>
            <a:pPr marL="233363" marR="0" lvl="0" indent="-233363" algn="l" defTabSz="914400" rtl="0" eaLnBrk="1" fontAlgn="auto" latinLnBrk="0" hangingPunct="1">
              <a:lnSpc>
                <a:spcPct val="100000"/>
              </a:lnSpc>
              <a:spcBef>
                <a:spcPct val="20000"/>
              </a:spcBef>
              <a:spcAft>
                <a:spcPts val="1200"/>
              </a:spcAft>
              <a:buClrTx/>
              <a:buSzTx/>
              <a:tabLst/>
              <a:defRPr/>
            </a:pPr>
            <a:endParaRPr kumimoji="0" lang="en-US" sz="1800" i="0" u="none" strike="noStrike" kern="1200" cap="none" spc="0" normalizeH="0" noProof="0" dirty="0" smtClean="0">
              <a:ln>
                <a:noFill/>
              </a:ln>
              <a:solidFill>
                <a:srgbClr val="2A6EBB"/>
              </a:solidFill>
              <a:effectLst/>
              <a:uLnTx/>
              <a:uFillTx/>
              <a:latin typeface="Arial" pitchFamily="34" charset="0"/>
              <a:ea typeface="+mn-ea"/>
              <a:cs typeface="Arial" pitchFamily="34" charset="0"/>
            </a:endParaRPr>
          </a:p>
        </p:txBody>
      </p:sp>
      <p:sp>
        <p:nvSpPr>
          <p:cNvPr id="12" name="Title Placeholder 1"/>
          <p:cNvSpPr txBox="1">
            <a:spLocks/>
          </p:cNvSpPr>
          <p:nvPr/>
        </p:nvSpPr>
        <p:spPr>
          <a:xfrm>
            <a:off x="457200" y="274638"/>
            <a:ext cx="8229600" cy="45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00338D"/>
                </a:solidFill>
                <a:latin typeface="Californian FB" pitchFamily="18" charset="0"/>
                <a:ea typeface="+mj-ea"/>
                <a:cs typeface="+mj-cs"/>
              </a:rPr>
              <a:t>What type of Insurance Plan do I have?</a:t>
            </a:r>
            <a:endParaRPr kumimoji="0" lang="en-US" sz="2800" b="1" i="0" u="none" strike="noStrike" kern="1200" cap="none" spc="0" normalizeH="0" baseline="0" noProof="0" dirty="0">
              <a:ln>
                <a:noFill/>
              </a:ln>
              <a:solidFill>
                <a:srgbClr val="00338D"/>
              </a:solidFill>
              <a:effectLst/>
              <a:uLnTx/>
              <a:uFillTx/>
              <a:latin typeface="Californian FB" pitchFamily="18" charset="0"/>
              <a:ea typeface="+mj-ea"/>
              <a:cs typeface="+mj-cs"/>
            </a:endParaRPr>
          </a:p>
        </p:txBody>
      </p:sp>
      <p:sp>
        <p:nvSpPr>
          <p:cNvPr id="6" name="Rectangle 5"/>
          <p:cNvSpPr/>
          <p:nvPr/>
        </p:nvSpPr>
        <p:spPr>
          <a:xfrm>
            <a:off x="381000" y="1145667"/>
            <a:ext cx="8229600" cy="338554"/>
          </a:xfrm>
          <a:prstGeom prst="rect">
            <a:avLst/>
          </a:prstGeom>
        </p:spPr>
        <p:txBody>
          <a:bodyPr wrap="square">
            <a:spAutoFit/>
          </a:bodyPr>
          <a:lstStyle/>
          <a:p>
            <a:pPr marL="233363" indent="-233363">
              <a:spcBef>
                <a:spcPct val="20000"/>
              </a:spcBef>
              <a:spcAft>
                <a:spcPts val="1200"/>
              </a:spcAft>
              <a:defRPr/>
            </a:pPr>
            <a:endParaRPr lang="en-US" sz="1600" dirty="0" smtClean="0">
              <a:solidFill>
                <a:srgbClr val="00338D"/>
              </a:solidFill>
              <a:latin typeface="Arial" pitchFamily="34" charset="0"/>
              <a:cs typeface="Arial" pitchFamily="34" charset="0"/>
            </a:endParaRPr>
          </a:p>
        </p:txBody>
      </p:sp>
      <p:sp>
        <p:nvSpPr>
          <p:cNvPr id="5" name="Rectangle 4"/>
          <p:cNvSpPr/>
          <p:nvPr/>
        </p:nvSpPr>
        <p:spPr>
          <a:xfrm>
            <a:off x="152400" y="1066800"/>
            <a:ext cx="8686800" cy="5293757"/>
          </a:xfrm>
          <a:prstGeom prst="rect">
            <a:avLst/>
          </a:prstGeom>
        </p:spPr>
        <p:txBody>
          <a:bodyPr wrap="square">
            <a:spAutoFit/>
          </a:bodyPr>
          <a:lstStyle/>
          <a:p>
            <a:pPr marL="233363" indent="-233363">
              <a:spcBef>
                <a:spcPct val="20000"/>
              </a:spcBef>
              <a:spcAft>
                <a:spcPts val="1200"/>
              </a:spcAft>
              <a:buFont typeface="Arial" pitchFamily="34" charset="0"/>
              <a:buChar char="•"/>
              <a:defRPr/>
            </a:pPr>
            <a:r>
              <a:rPr lang="en-US" sz="2000" b="1" u="sng" dirty="0" smtClean="0">
                <a:solidFill>
                  <a:srgbClr val="00338D"/>
                </a:solidFill>
                <a:latin typeface="Californian FB" pitchFamily="18" charset="0"/>
                <a:cs typeface="Arial" pitchFamily="34" charset="0"/>
              </a:rPr>
              <a:t>Fully insured plan-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Usually large group plans</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The plan is administered and claims are paid by the insurance company with premium dollars.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Fully insured plans are regulated by state regulations and mandates. </a:t>
            </a:r>
            <a:endParaRPr lang="en-US" sz="2000" b="1" u="sng" dirty="0" smtClean="0">
              <a:solidFill>
                <a:srgbClr val="00338D"/>
              </a:solidFill>
              <a:latin typeface="Californian FB" pitchFamily="18" charset="0"/>
              <a:cs typeface="Arial" pitchFamily="34" charset="0"/>
            </a:endParaRPr>
          </a:p>
          <a:p>
            <a:pPr marL="233363" indent="-233363">
              <a:spcBef>
                <a:spcPct val="20000"/>
              </a:spcBef>
              <a:spcAft>
                <a:spcPts val="1200"/>
              </a:spcAft>
              <a:buFont typeface="Arial" pitchFamily="34" charset="0"/>
              <a:buChar char="•"/>
              <a:defRPr/>
            </a:pPr>
            <a:r>
              <a:rPr lang="en-US" sz="2000" b="1" u="sng" dirty="0" smtClean="0">
                <a:solidFill>
                  <a:srgbClr val="00338D"/>
                </a:solidFill>
                <a:latin typeface="Californian FB" pitchFamily="18" charset="0"/>
                <a:cs typeface="Arial" pitchFamily="34" charset="0"/>
              </a:rPr>
              <a:t>Self </a:t>
            </a:r>
            <a:r>
              <a:rPr lang="en-US" sz="2000" b="1" u="sng" dirty="0" smtClean="0">
                <a:solidFill>
                  <a:srgbClr val="00338D"/>
                </a:solidFill>
                <a:latin typeface="Californian FB" pitchFamily="18" charset="0"/>
                <a:cs typeface="Arial" pitchFamily="34" charset="0"/>
              </a:rPr>
              <a:t>Insured </a:t>
            </a:r>
            <a:r>
              <a:rPr lang="en-US" sz="2000" b="1" u="sng" dirty="0" smtClean="0">
                <a:solidFill>
                  <a:srgbClr val="00338D"/>
                </a:solidFill>
                <a:latin typeface="Californian FB" pitchFamily="18" charset="0"/>
                <a:cs typeface="Arial" pitchFamily="34" charset="0"/>
              </a:rPr>
              <a:t>plan-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Coverage and benefit plans are decided by the employer</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Claims are paid with the employers money</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State regulations and CA state mandates to not apply to Self Insured plans. </a:t>
            </a:r>
          </a:p>
          <a:p>
            <a:pPr marL="690563" lvl="1" indent="-233363">
              <a:buFont typeface="Arial" pitchFamily="34" charset="0"/>
              <a:buChar char="•"/>
              <a:defRPr/>
            </a:pPr>
            <a:r>
              <a:rPr lang="en-US" sz="2000" dirty="0" smtClean="0">
                <a:solidFill>
                  <a:srgbClr val="00338D"/>
                </a:solidFill>
                <a:latin typeface="Californian FB" pitchFamily="18" charset="0"/>
                <a:cs typeface="Arial" pitchFamily="34" charset="0"/>
              </a:rPr>
              <a:t>These plans usually use a third party administrator (Cigna, Aetna, UBH etc) to pay claims and do authorizations, however the employer has the final say on benefit coverage.</a:t>
            </a:r>
          </a:p>
          <a:p>
            <a:pPr marL="233363" indent="-233363">
              <a:spcBef>
                <a:spcPct val="20000"/>
              </a:spcBef>
              <a:spcAft>
                <a:spcPts val="1200"/>
              </a:spcAft>
              <a:buFont typeface="Arial" pitchFamily="34" charset="0"/>
              <a:buChar char="•"/>
              <a:defRPr/>
            </a:pPr>
            <a:r>
              <a:rPr lang="en-US" sz="2000" b="1" u="sng" dirty="0" smtClean="0">
                <a:solidFill>
                  <a:srgbClr val="00338D"/>
                </a:solidFill>
                <a:latin typeface="Californian FB" pitchFamily="18" charset="0"/>
                <a:cs typeface="Arial" pitchFamily="34" charset="0"/>
              </a:rPr>
              <a:t>Summary Plan Description</a:t>
            </a:r>
          </a:p>
          <a:p>
            <a:pPr lvl="1"/>
            <a:r>
              <a:rPr lang="en-US" sz="2000" dirty="0" smtClean="0">
                <a:solidFill>
                  <a:srgbClr val="00338D"/>
                </a:solidFill>
                <a:latin typeface="Californian FB" pitchFamily="18" charset="0"/>
                <a:cs typeface="Arial" pitchFamily="34" charset="0"/>
              </a:rPr>
              <a:t>A key document related to your plan is the summary plan description</a:t>
            </a:r>
          </a:p>
          <a:p>
            <a:pPr lvl="1"/>
            <a:r>
              <a:rPr lang="en-US" sz="2000" dirty="0" smtClean="0">
                <a:solidFill>
                  <a:srgbClr val="00338D"/>
                </a:solidFill>
                <a:latin typeface="Californian FB" pitchFamily="18" charset="0"/>
                <a:cs typeface="Arial" pitchFamily="34" charset="0"/>
              </a:rPr>
              <a:t>(</a:t>
            </a:r>
            <a:r>
              <a:rPr lang="en-US" sz="2000" dirty="0" err="1" smtClean="0">
                <a:solidFill>
                  <a:srgbClr val="00338D"/>
                </a:solidFill>
                <a:latin typeface="Californian FB" pitchFamily="18" charset="0"/>
                <a:cs typeface="Arial" pitchFamily="34" charset="0"/>
              </a:rPr>
              <a:t>SPD</a:t>
            </a:r>
            <a:r>
              <a:rPr lang="en-US" sz="2000" dirty="0" smtClean="0">
                <a:solidFill>
                  <a:srgbClr val="00338D"/>
                </a:solidFill>
                <a:latin typeface="Californian FB" pitchFamily="18"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00600"/>
          </a:xfrm>
        </p:spPr>
        <p:txBody>
          <a:bodyPr>
            <a:normAutofit fontScale="92500" lnSpcReduction="10000"/>
          </a:bodyPr>
          <a:lstStyle/>
          <a:p>
            <a:r>
              <a:rPr lang="en-US" sz="2400" dirty="0" smtClean="0">
                <a:solidFill>
                  <a:srgbClr val="00338D"/>
                </a:solidFill>
                <a:latin typeface="Californian FB" pitchFamily="18" charset="0"/>
              </a:rPr>
              <a:t>Assessment</a:t>
            </a:r>
          </a:p>
          <a:p>
            <a:pPr lvl="1"/>
            <a:r>
              <a:rPr lang="en-US" sz="2400" dirty="0" smtClean="0">
                <a:solidFill>
                  <a:srgbClr val="00338D"/>
                </a:solidFill>
                <a:latin typeface="Californian FB" pitchFamily="18" charset="0"/>
              </a:rPr>
              <a:t>Who can do the assessment?</a:t>
            </a:r>
          </a:p>
          <a:p>
            <a:pPr lvl="1"/>
            <a:r>
              <a:rPr lang="en-US" sz="2400" dirty="0" smtClean="0">
                <a:solidFill>
                  <a:srgbClr val="00338D"/>
                </a:solidFill>
                <a:latin typeface="Californian FB" pitchFamily="18" charset="0"/>
              </a:rPr>
              <a:t>How long can the assessment be?</a:t>
            </a:r>
          </a:p>
          <a:p>
            <a:pPr lvl="1"/>
            <a:r>
              <a:rPr lang="en-US" sz="2400" dirty="0" smtClean="0">
                <a:solidFill>
                  <a:srgbClr val="00338D"/>
                </a:solidFill>
                <a:latin typeface="Californian FB" pitchFamily="18" charset="0"/>
              </a:rPr>
              <a:t>When is re-assessment required?</a:t>
            </a:r>
          </a:p>
          <a:p>
            <a:pPr lvl="1"/>
            <a:r>
              <a:rPr lang="en-US" sz="2400" dirty="0" smtClean="0">
                <a:solidFill>
                  <a:srgbClr val="00338D"/>
                </a:solidFill>
                <a:latin typeface="Californian FB" pitchFamily="18" charset="0"/>
              </a:rPr>
              <a:t>What codes do I bill the assessment under?</a:t>
            </a:r>
          </a:p>
          <a:p>
            <a:pPr lvl="1">
              <a:buNone/>
            </a:pPr>
            <a:r>
              <a:rPr lang="en-US" sz="2400" b="1" dirty="0" smtClean="0">
                <a:solidFill>
                  <a:srgbClr val="00338D"/>
                </a:solidFill>
                <a:latin typeface="Californian FB" pitchFamily="18" charset="0"/>
              </a:rPr>
              <a:t>Supervision</a:t>
            </a:r>
          </a:p>
          <a:p>
            <a:pPr lvl="1"/>
            <a:r>
              <a:rPr lang="en-US" sz="2400" dirty="0" smtClean="0">
                <a:solidFill>
                  <a:srgbClr val="00338D"/>
                </a:solidFill>
                <a:latin typeface="Californian FB" pitchFamily="18" charset="0"/>
              </a:rPr>
              <a:t>Who can provide it?</a:t>
            </a:r>
          </a:p>
          <a:p>
            <a:pPr lvl="1"/>
            <a:r>
              <a:rPr lang="en-US" sz="2400" dirty="0" smtClean="0">
                <a:solidFill>
                  <a:srgbClr val="00338D"/>
                </a:solidFill>
                <a:latin typeface="Californian FB" pitchFamily="18" charset="0"/>
              </a:rPr>
              <a:t>Can it be billed on the same day as direct ABA services ?</a:t>
            </a:r>
          </a:p>
          <a:p>
            <a:pPr lvl="1"/>
            <a:r>
              <a:rPr lang="en-US" sz="2400" dirty="0" smtClean="0">
                <a:solidFill>
                  <a:srgbClr val="00338D"/>
                </a:solidFill>
                <a:latin typeface="Californian FB" pitchFamily="18" charset="0"/>
              </a:rPr>
              <a:t>How many hours are approved?</a:t>
            </a:r>
          </a:p>
          <a:p>
            <a:pPr lvl="1"/>
            <a:r>
              <a:rPr lang="en-US" sz="2400" dirty="0" smtClean="0">
                <a:solidFill>
                  <a:srgbClr val="00338D"/>
                </a:solidFill>
                <a:latin typeface="Californian FB" pitchFamily="18" charset="0"/>
              </a:rPr>
              <a:t>Does it have to be in the presence of the client?</a:t>
            </a:r>
          </a:p>
          <a:p>
            <a:endParaRPr lang="en-US" dirty="0" smtClean="0">
              <a:latin typeface="Californian FB" pitchFamily="18" charset="0"/>
            </a:endParaRPr>
          </a:p>
          <a:p>
            <a:endParaRPr lang="en-US" dirty="0"/>
          </a:p>
        </p:txBody>
      </p:sp>
      <p:sp>
        <p:nvSpPr>
          <p:cNvPr id="3" name="Title 2"/>
          <p:cNvSpPr>
            <a:spLocks noGrp="1"/>
          </p:cNvSpPr>
          <p:nvPr>
            <p:ph type="title"/>
          </p:nvPr>
        </p:nvSpPr>
        <p:spPr>
          <a:xfrm>
            <a:off x="457200" y="685800"/>
            <a:ext cx="8229600" cy="457200"/>
          </a:xfrm>
        </p:spPr>
        <p:txBody>
          <a:bodyPr>
            <a:noAutofit/>
          </a:bodyPr>
          <a:lstStyle/>
          <a:p>
            <a:r>
              <a:rPr lang="en-US" sz="2800" b="1" dirty="0" smtClean="0">
                <a:latin typeface="Californian FB" pitchFamily="18" charset="0"/>
              </a:rPr>
              <a:t>Important things to know before starting services</a:t>
            </a:r>
            <a:endParaRPr lang="en-US" sz="2800" b="1" dirty="0">
              <a:latin typeface="Californian FB"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itchFamily="34" charset="0"/>
              <a:buChar char="•"/>
            </a:pPr>
            <a:r>
              <a:rPr lang="en-US" sz="2400" b="0" dirty="0" smtClean="0">
                <a:solidFill>
                  <a:srgbClr val="00338D"/>
                </a:solidFill>
                <a:latin typeface="Californian FB" pitchFamily="18" charset="0"/>
              </a:rPr>
              <a:t>Assessment and treatment plan from a qualified autism provider including medically necessary treatment goals. </a:t>
            </a:r>
          </a:p>
          <a:p>
            <a:pPr marL="285750" indent="-285750">
              <a:buFont typeface="Arial" pitchFamily="34" charset="0"/>
              <a:buChar char="•"/>
            </a:pPr>
            <a:r>
              <a:rPr lang="en-US" sz="2400" b="0" dirty="0" smtClean="0">
                <a:solidFill>
                  <a:srgbClr val="00338D"/>
                </a:solidFill>
                <a:latin typeface="Californian FB" pitchFamily="18" charset="0"/>
              </a:rPr>
              <a:t>Diagnosing Report from a licensed provider.  Some health plans will only accept a diagnosing report less then three years old.</a:t>
            </a:r>
          </a:p>
          <a:p>
            <a:pPr marL="285750" indent="-285750">
              <a:buFont typeface="Arial" pitchFamily="34" charset="0"/>
              <a:buChar char="•"/>
            </a:pPr>
            <a:r>
              <a:rPr lang="en-US" sz="2400" b="0" dirty="0" smtClean="0">
                <a:solidFill>
                  <a:srgbClr val="00338D"/>
                </a:solidFill>
                <a:latin typeface="Californian FB" pitchFamily="18" charset="0"/>
              </a:rPr>
              <a:t>A prescription/referral from your pediatrician stating the diagnosis and the number of hours recommended for ABA. </a:t>
            </a:r>
          </a:p>
          <a:p>
            <a:pPr marL="285750" indent="-285750">
              <a:buFont typeface="Arial" pitchFamily="34" charset="0"/>
              <a:buChar char="•"/>
            </a:pPr>
            <a:endParaRPr lang="en-US" dirty="0" smtClean="0"/>
          </a:p>
          <a:p>
            <a:endParaRPr lang="en-US" dirty="0"/>
          </a:p>
        </p:txBody>
      </p:sp>
      <p:sp>
        <p:nvSpPr>
          <p:cNvPr id="3" name="Title 2"/>
          <p:cNvSpPr>
            <a:spLocks noGrp="1"/>
          </p:cNvSpPr>
          <p:nvPr>
            <p:ph type="title"/>
          </p:nvPr>
        </p:nvSpPr>
        <p:spPr>
          <a:xfrm>
            <a:off x="457200" y="413654"/>
            <a:ext cx="8229600" cy="576946"/>
          </a:xfrm>
        </p:spPr>
        <p:txBody>
          <a:bodyPr>
            <a:noAutofit/>
          </a:bodyPr>
          <a:lstStyle/>
          <a:p>
            <a:r>
              <a:rPr lang="en-US" sz="3200" b="1" dirty="0" smtClean="0">
                <a:latin typeface="Californian FB" pitchFamily="18" charset="0"/>
              </a:rPr>
              <a:t>Required Documents</a:t>
            </a:r>
            <a:endParaRPr lang="en-US" sz="3200" b="1" dirty="0">
              <a:latin typeface="Californian FB" pitchFamily="18" charset="0"/>
            </a:endParaRPr>
          </a:p>
        </p:txBody>
      </p:sp>
    </p:spTree>
    <p:extLst>
      <p:ext uri="{BB962C8B-B14F-4D97-AF65-F5344CB8AC3E}">
        <p14:creationId xmlns="" xmlns:p14="http://schemas.microsoft.com/office/powerpoint/2010/main" val="1534246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BH-Theme2012">
  <a:themeElements>
    <a:clrScheme name="TBH">
      <a:dk1>
        <a:srgbClr val="00338D"/>
      </a:dk1>
      <a:lt1>
        <a:srgbClr val="FFFFFF"/>
      </a:lt1>
      <a:dk2>
        <a:srgbClr val="2A6EBB"/>
      </a:dk2>
      <a:lt2>
        <a:srgbClr val="FFFFFF"/>
      </a:lt2>
      <a:accent1>
        <a:srgbClr val="8DB3E2"/>
      </a:accent1>
      <a:accent2>
        <a:srgbClr val="2A6EBB"/>
      </a:accent2>
      <a:accent3>
        <a:srgbClr val="00338D"/>
      </a:accent3>
      <a:accent4>
        <a:srgbClr val="E98300"/>
      </a:accent4>
      <a:accent5>
        <a:srgbClr val="EEAF00"/>
      </a:accent5>
      <a:accent6>
        <a:srgbClr val="6DB33F"/>
      </a:accent6>
      <a:hlink>
        <a:srgbClr val="E98300"/>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TBH-Theme2012</Template>
  <TotalTime>11727</TotalTime>
  <Words>1539</Words>
  <Application>Microsoft Office PowerPoint</Application>
  <PresentationFormat>On-screen Show (4:3)</PresentationFormat>
  <Paragraphs>174</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TBH-Theme2012</vt:lpstr>
      <vt:lpstr>Trumpet Behavioral Health</vt:lpstr>
      <vt:lpstr>About Trumpet Behavioral Health</vt:lpstr>
      <vt:lpstr>                          Our Team</vt:lpstr>
      <vt:lpstr>Slide 4</vt:lpstr>
      <vt:lpstr>Slide 5</vt:lpstr>
      <vt:lpstr>Slide 6</vt:lpstr>
      <vt:lpstr>Slide 7</vt:lpstr>
      <vt:lpstr>Important things to know before starting services</vt:lpstr>
      <vt:lpstr>Required Documents</vt:lpstr>
      <vt:lpstr>Slide 10</vt:lpstr>
      <vt:lpstr>California Mandate SB946 </vt:lpstr>
      <vt:lpstr> How do I transition from receiving state funded  services to insurance covered services? </vt:lpstr>
      <vt:lpstr> WILL I HAVE A CO-PAY FOR ABA SERVICES? </vt:lpstr>
      <vt:lpstr>Slide 14</vt:lpstr>
      <vt:lpstr>Slide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Trumpet Behavioral Health</dc:title>
  <dc:creator>Michael</dc:creator>
  <cp:lastModifiedBy>Tammy</cp:lastModifiedBy>
  <cp:revision>427</cp:revision>
  <dcterms:created xsi:type="dcterms:W3CDTF">2011-06-06T22:15:13Z</dcterms:created>
  <dcterms:modified xsi:type="dcterms:W3CDTF">2012-11-15T17:53:24Z</dcterms:modified>
</cp:coreProperties>
</file>